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rels" ContentType="application/vnd.openxmlformats-package.relationships+xml"/>
  <Default Extension="png" ContentType="image/png"/>
  <Default Extension="fntdata" ContentType="application/x-fontdata"/>
  <Default Extension="font" ContentType="application/x-fontdata"/>
  <Override PartName="/ppt/media/audio12.wav" ContentType="audio/x-wav"/>
  <Override PartName="/ppt/slides/slide3.xml" ContentType="application/vnd.openxmlformats-officedocument.presentationml.slide+xml"/>
  <Override PartName="/ppt/theme/theme38.xml" ContentType="application/vnd.openxmlformats-officedocument.theme+xml"/>
  <Override PartName="/ppt/slides/slide16.xml" ContentType="application/vnd.openxmlformats-officedocument.presentationml.slide+xml"/>
  <Override PartName="/ppt/media/audio1.wav" ContentType="audio/x-wav"/>
  <Override PartName="/ppt/media/audio14.wav" ContentType="audio/x-wav"/>
  <Override PartName="/ppt/media/audio20.wav" ContentType="audio/x-wav"/>
  <Override PartName="/ppt/tableStyles.xml" ContentType="application/vnd.openxmlformats-officedocument.presentationml.tableStyles+xml"/>
  <Override PartName="/ppt/slideLayouts/slideLayout618.xml" ContentType="application/vnd.openxmlformats-officedocument.presentationml.slideLayout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10.xml" ContentType="application/vnd.openxmlformats-officedocument.presentationml.slideLayout+xml"/>
  <Override PartName="/ppt/slideLayouts/slideLayout613.xml" ContentType="application/vnd.openxmlformats-officedocument.presentationml.slideLayout+xml"/>
  <Override PartName="/ppt/media/audio5.wav" ContentType="audio/x-wav"/>
  <Override PartName="/ppt/slideLayouts/slideLayout614.xml" ContentType="application/vnd.openxmlformats-officedocument.presentationml.slideLayout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38.xml" ContentType="application/vnd.openxmlformats-officedocument.presentationml.slideMaster+xml"/>
  <Override PartName="/docProps/core.xml" ContentType="application/vnd.openxmlformats-package.core-properties+xml"/>
  <Override PartName="/ppt/slideLayouts/slideLayoutmaster38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s/slide4.xml" ContentType="application/vnd.openxmlformats-officedocument.presentationml.slide+xml"/>
  <Override PartName="/ppt/media/audio7.wav" ContentType="audio/x-wav"/>
  <Override PartName="/ppt/media/audio11.wav" ContentType="audio/x-wav"/>
  <Override PartName="/ppt/slideLayouts/slideLayout608.xml" ContentType="application/vnd.openxmlformats-officedocument.presentationml.slideLayout+xml"/>
  <Override PartName="/ppt/media/audio16.wav" ContentType="audio/x-wav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media/audio2.wav" ContentType="audio/x-wav"/>
  <Override PartName="/ppt/media/audio9.wav" ContentType="audio/x-wav"/>
  <Override PartName="/ppt/slideLayouts/slideLayout611.xml" ContentType="application/vnd.openxmlformats-officedocument.presentationml.slideLayout+xml"/>
  <Override PartName="/ppt/media/audio17.wav" ContentType="audio/x-wav"/>
  <Override PartName="/ppt/slideLayouts/slideLayout616.xml" ContentType="application/vnd.openxmlformats-officedocument.presentationml.slideLayout+xml"/>
  <Override PartName="/ppt/slides/slide0.xml" ContentType="application/vnd.openxmlformats-officedocument.presentationml.slide+xml"/>
  <Override PartName="/ppt/media/audio4.wav" ContentType="audio/x-wav"/>
  <Override PartName="/ppt/slides/slide9.xml" ContentType="application/vnd.openxmlformats-officedocument.presentationml.slide+xml"/>
  <Override PartName="/ppt/media/audio18.wav" ContentType="audio/x-wav"/>
  <Override PartName="/ppt/slideLayouts/slideLayout617.xml" ContentType="application/vnd.openxmlformats-officedocument.presentationml.slideLayout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media/audio6.wav" ContentType="audio/x-wav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Layouts/slideLayout615.xml" ContentType="application/vnd.openxmlformats-officedocument.presentationml.slideLayout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media/audio8.wav" ContentType="audio/x-wav"/>
  <Override PartName="/ppt/media/audio3.wav" ContentType="audio/x-wav"/>
  <Override PartName="/ppt/media/audio10.wav" ContentType="audio/x-wav"/>
  <Override PartName="/ppt/slides/slide6.xml" ContentType="application/vnd.openxmlformats-officedocument.presentationml.slide+xml"/>
  <Override PartName="/ppt/media/audio19.wav" ContentType="audio/x-wav"/>
  <Override PartName="/ppt/slideLayouts/slideLayout609.xml" ContentType="application/vnd.openxmlformats-officedocument.presentationml.slideLayout+xml"/>
  <Override PartName="/ppt/media/audio13.wav" ContentType="audio/x-wav"/>
  <Override PartName="/ppt/slides/slide18.xml" ContentType="application/vnd.openxmlformats-officedocument.presentationml.slide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embedTrueTypeFonts="1">
  <p:sldMasterIdLst>
    <p:sldMasterId r:id="rId3" id="2147483686"/>
  </p:sldMasterIdLst>
  <p:sldIdLst>
    <p:sldId r:id="rId26" id="844"/>
    <p:sldId r:id="rIds718" id="718"/>
    <p:sldId r:id="rIds822" id="822"/>
    <p:sldId r:id="rIds824" id="824"/>
    <p:sldId r:id="rIds825" id="825"/>
    <p:sldId r:id="rIds826" id="826"/>
    <p:sldId r:id="rIds827" id="827"/>
    <p:sldId r:id="rIds803" id="803"/>
    <p:sldId r:id="rIds828" id="828"/>
    <p:sldId r:id="rIds829" id="829"/>
    <p:sldId r:id="rIds830" id="830"/>
    <p:sldId r:id="rIds831" id="831"/>
    <p:sldId r:id="rIds832" id="832"/>
    <p:sldId r:id="rIds838" id="838"/>
    <p:sldId r:id="rIds841" id="841"/>
    <p:sldId r:id="rIds836" id="836"/>
    <p:sldId r:id="rIds837" id="837"/>
    <p:sldId r:id="rIds842" id="842"/>
  </p:sldIdLst>
  <p:sldSz cx="9144000" cy="6858000" type="screen4x3"/>
  <p:notesSz cx="6858000" cy="9144000"/>
  <p:embeddedFontLst>
    <p:embeddedFont>
      <p:font typeface="WPS Special 1"/>
      <p:regular r:id="rId27"/>
    </p:embeddedFont>
  </p:embeddedFontLst>
  <p:defaultTextStyle>
    <a:lvl1pPr indent="0" algn="l" fontAlgn="base" marL="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1pPr>
    <a:lvl2pPr indent="0" algn="l" fontAlgn="base" marL="4572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2pPr>
    <a:lvl3pPr indent="0" algn="l" fontAlgn="base" marL="9144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3pPr>
    <a:lvl4pPr indent="0" algn="l" fontAlgn="base" marL="13716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4pPr>
    <a:lvl5pPr indent="0" algn="l" fontAlgn="base" marL="18288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3" Type="http://schemas.openxmlformats.org/officeDocument/2006/relationships/slideMaster" Target="slideMasters/slideMaster38.xml" /><Relationship Id="rIds718" Type="http://schemas.openxmlformats.org/officeDocument/2006/relationships/slide" Target="slides/slide5.xml" /><Relationship Id="rIds822" Type="http://schemas.openxmlformats.org/officeDocument/2006/relationships/slide" Target="slides/slide6.xml" /><Relationship Id="rIds824" Type="http://schemas.openxmlformats.org/officeDocument/2006/relationships/slide" Target="slides/slide7.xml" /><Relationship Id="rIds825" Type="http://schemas.openxmlformats.org/officeDocument/2006/relationships/slide" Target="slides/slide8.xml" /><Relationship Id="rIds826" Type="http://schemas.openxmlformats.org/officeDocument/2006/relationships/slide" Target="slides/slide9.xml" /><Relationship Id="rIds827" Type="http://schemas.openxmlformats.org/officeDocument/2006/relationships/slide" Target="slides/slide10.xml" /><Relationship Id="rIds803" Type="http://schemas.openxmlformats.org/officeDocument/2006/relationships/slide" Target="slides/slide11.xml" /><Relationship Id="rIds828" Type="http://schemas.openxmlformats.org/officeDocument/2006/relationships/slide" Target="slides/slide12.xml" /><Relationship Id="rIds829" Type="http://schemas.openxmlformats.org/officeDocument/2006/relationships/slide" Target="slides/slide13.xml" /><Relationship Id="rIds830" Type="http://schemas.openxmlformats.org/officeDocument/2006/relationships/slide" Target="slides/slide14.xml" /><Relationship Id="rIds831" Type="http://schemas.openxmlformats.org/officeDocument/2006/relationships/slide" Target="slides/slide15.xml" /><Relationship Id="rIds832" Type="http://schemas.openxmlformats.org/officeDocument/2006/relationships/slide" Target="slides/slide16.xml" /><Relationship Id="rIds838" Type="http://schemas.openxmlformats.org/officeDocument/2006/relationships/slide" Target="slides/slide17.xml" /><Relationship Id="rIds841" Type="http://schemas.openxmlformats.org/officeDocument/2006/relationships/slide" Target="slides/slide18.xml" /><Relationship Id="rIds836" Type="http://schemas.openxmlformats.org/officeDocument/2006/relationships/slide" Target="slides/slide19.xml" /><Relationship Id="rIds837" Type="http://schemas.openxmlformats.org/officeDocument/2006/relationships/slide" Target="slides/slide20.xml" /><Relationship Id="rIds842" Type="http://schemas.openxmlformats.org/officeDocument/2006/relationships/slide" Target="slides/slide21.xml" /><Relationship Id="rIdp24" Type="http://schemas.openxmlformats.org/officeDocument/2006/relationships/presProps" Target="presProps.xml" /><Relationship Id="rIdp25" Type="http://schemas.openxmlformats.org/officeDocument/2006/relationships/tableStyles" Target="tableStyles.xml" /><Relationship Id="rIdp26" Type="http://schemas.openxmlformats.org/officeDocument/2006/relationships/viewProps" Target="viewProps.xml" /><Relationship Id="rId27" Type="http://schemas.openxmlformats.org/officeDocument/2006/relationships/font" Target="fonts/WPS_Specail_1.fntdata" /><Relationship Id="rIdt29" Type="http://schemas.openxmlformats.org/officeDocument/2006/relationships/theme" Target="theme/theme38.xml" /><Relationship Id="rId26" Type="http://schemas.openxmlformats.org/officeDocument/2006/relationships/slide" Target="slides/slide23.xml" /></Relationships>
</file>

<file path=ppt/slideLayouts/_rels/slideLayout60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60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6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6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6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6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6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6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6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6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6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master38.xml.rels><?xml version="1.0" encoding="UTF-8" standalone="yes" ?><Relationships xmlns="http://schemas.openxmlformats.org/package/2006/relationships"><Relationship Id="rId38" Type="http://schemas.openxmlformats.org/officeDocument/2006/relationships/slideMaster" Target="../slideMasters/slideMaster38.xml" /></Relationships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master3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"/>
          <p:cNvSpPr>
            <a:spLocks noGrp="1" noChangeAspect="0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3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2030-1038-587298610EC3}">
              <a:rPr lang="en-US" altLang="en-US" sz="1200" dirty="0">
                <a:solidFill>
                  <a:srgbClr val="898989"/>
                </a:solidFill>
              </a:rPr>
              <a:t>0</a:t>
            </a:fld>
          </a:p>
        </p:txBody>
      </p:sp>
    </p:spTree>
  </p:cSld>
</p:sldLayout>
</file>

<file path=ppt/slideMasters/_rels/slideMaster38.xml.rels><?xml version="1.0" encoding="UTF-8" standalone="yes" ?><Relationships xmlns="http://schemas.openxmlformats.org/package/2006/relationships"><Relationship Id="rId1" Type="http://schemas.openxmlformats.org/officeDocument/2006/relationships/theme" Target="../theme/theme38.xml" /><Relationship Id="rId2" Type="http://schemas.openxmlformats.org/officeDocument/2006/relationships/slideLayout" Target="../slideLayouts/slideLayout608.xml" /><Relationship Id="rId3" Type="http://schemas.openxmlformats.org/officeDocument/2006/relationships/slideLayout" Target="../slideLayouts/slideLayout609.xml" /><Relationship Id="rId4" Type="http://schemas.openxmlformats.org/officeDocument/2006/relationships/slideLayout" Target="../slideLayouts/slideLayout610.xml" /><Relationship Id="rId5" Type="http://schemas.openxmlformats.org/officeDocument/2006/relationships/slideLayout" Target="../slideLayouts/slideLayout611.xml" /><Relationship Id="rId6" Type="http://schemas.openxmlformats.org/officeDocument/2006/relationships/slideLayout" Target="../slideLayouts/slideLayout612.xml" /><Relationship Id="rId7" Type="http://schemas.openxmlformats.org/officeDocument/2006/relationships/slideLayout" Target="../slideLayouts/slideLayout613.xml" /><Relationship Id="rId8" Type="http://schemas.openxmlformats.org/officeDocument/2006/relationships/slideLayout" Target="../slideLayouts/slideLayout614.xml" /><Relationship Id="rId9" Type="http://schemas.openxmlformats.org/officeDocument/2006/relationships/slideLayout" Target="../slideLayouts/slideLayout615.xml" /><Relationship Id="rId10" Type="http://schemas.openxmlformats.org/officeDocument/2006/relationships/slideLayout" Target="../slideLayouts/slideLayout616.xml" /><Relationship Id="rId11" Type="http://schemas.openxmlformats.org/officeDocument/2006/relationships/slideLayout" Target="../slideLayouts/slideLayout617.xml" /><Relationship Id="rId12" Type="http://schemas.openxmlformats.org/officeDocument/2006/relationships/slideLayout" Target="../slideLayouts/slideLayout618.xml" /><Relationship Id="rId13" Type="http://schemas.openxmlformats.org/officeDocument/2006/relationships/slideLayout" Target="../slideLayouts/slideLayoutmaster38.xml" /></Relationships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"/>
          <p:cNvSpPr>
            <a:spLocks noGrp="1" noChangeAspect="0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3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2030-1038-587298610EC3}">
              <a:rPr lang="en-US" altLang="en-US" sz="1200" dirty="0">
                <a:solidFill>
                  <a:srgbClr val="898989"/>
                </a:solidFill>
              </a:rPr>
              <a:t>0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2"/>
    <p:sldLayoutId id="2147489101" r:id="rId3"/>
    <p:sldLayoutId id="2147489102" r:id="rId4"/>
    <p:sldLayoutId id="2147489103" r:id="rId5"/>
    <p:sldLayoutId id="2147489104" r:id="rId6"/>
    <p:sldLayoutId id="2147489105" r:id="rId7"/>
    <p:sldLayoutId id="2147489106" r:id="rId8"/>
    <p:sldLayoutId id="2147489107" r:id="rId9"/>
    <p:sldLayoutId id="2147489108" r:id="rId10"/>
    <p:sldLayoutId id="2147489109" r:id="rId11"/>
    <p:sldLayoutId id="2147489110" r:id="rId12"/>
    <p:sldLayoutId id="2147489111" r:id="rId13"/>
  </p:sldLayoutIdLst>
  <p:txStyles>
    <p:titleStyle>
      <a:lvl1pPr indent="0" algn="ctr" fontAlgn="base" marL="0" eaLnBrk="0" hangingPunct="false" rtl="false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charset="0" typeface="Bookman Old Style"/>
        </a:defRPr>
      </a:lvl1pPr>
    </p:titleStyle>
    <p:bodyStyle>
      <a:lvl1pPr indent="-342900" algn="l" fontAlgn="base" marL="342900" eaLnBrk="0" hangingPunct="fals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sz="3200">
          <a:solidFill>
            <a:srgbClr val="000000"/>
          </a:solidFill>
          <a:latin charset="0" typeface="Gill Sans MT"/>
        </a:defRPr>
      </a:lvl1pPr>
      <a:lvl2pPr indent="-285750" algn="l" fontAlgn="base" marL="742950" eaLnBrk="0" hangingPunct="fals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sz="2800">
          <a:solidFill>
            <a:srgbClr val="000000"/>
          </a:solidFill>
          <a:latin charset="0" typeface="Gill Sans MT"/>
        </a:defRPr>
      </a:lvl2pPr>
      <a:lvl3pPr indent="-228600" algn="l" fontAlgn="base" marL="1143000" eaLnBrk="0" hangingPunct="fals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sz="2400">
          <a:solidFill>
            <a:srgbClr val="000000"/>
          </a:solidFill>
          <a:latin charset="0" typeface="Gill Sans MT"/>
        </a:defRPr>
      </a:lvl3pPr>
      <a:lvl4pPr indent="-228600" algn="l" fontAlgn="base" marL="1600200" eaLnBrk="0" hangingPunct="fals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sz="2000">
          <a:solidFill>
            <a:srgbClr val="000000"/>
          </a:solidFill>
          <a:latin charset="0" typeface="Gill Sans MT"/>
        </a:defRPr>
      </a:lvl4pPr>
      <a:lvl5pPr indent="-228600" algn="l" fontAlgn="base" marL="2057400" eaLnBrk="0" hangingPunct="fals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»"/>
        <a:defRPr sz="2000">
          <a:solidFill>
            <a:srgbClr val="000000"/>
          </a:solidFill>
          <a:latin charset="0" typeface="Gill Sans MT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Gill Sans MT"/>
        </a:defRPr>
      </a:lvl1pPr>
      <a:lvl2pPr indent="0" algn="l" fontAlgn="base" marL="4572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Gill Sans MT"/>
        </a:defRPr>
      </a:lvl2pPr>
      <a:lvl3pPr indent="0" algn="l" fontAlgn="base" marL="9144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Gill Sans MT"/>
        </a:defRPr>
      </a:lvl3pPr>
      <a:lvl4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Gill Sans MT"/>
        </a:defRPr>
      </a:lvl4pPr>
      <a:lvl5pPr indent="0" algn="l" fontAlgn="base" marL="1828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Gill Sans MT"/>
        </a:defRPr>
      </a:lvl5pPr>
    </p:otherStyle>
  </p:txStyles>
</p:sldMaster>
</file>

<file path=ppt/slides/_rels/slide10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33" Type="http://schemas.openxmlformats.org/officeDocument/2006/relationships/audio" Target="../media/audio10.wav" /><Relationship Id="rID7" Type="http://schemas.openxmlformats.org/officeDocument/2006/relationships/image" Target="../media/picture7.png" /></Relationships>
</file>

<file path=ppt/slides/_rels/slide11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34" Type="http://schemas.openxmlformats.org/officeDocument/2006/relationships/audio" Target="../media/audio11.wav" /><Relationship Id="rID7" Type="http://schemas.openxmlformats.org/officeDocument/2006/relationships/image" Target="../media/picture7.png" /></Relationships>
</file>

<file path=ppt/slides/_rels/slide12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35" Type="http://schemas.openxmlformats.org/officeDocument/2006/relationships/audio" Target="../media/audio12.wav" /><Relationship Id="rID3" Type="http://schemas.openxmlformats.org/officeDocument/2006/relationships/image" Target="../media/picture3.png" /></Relationships>
</file>

<file path=ppt/slides/_rels/slide13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36" Type="http://schemas.openxmlformats.org/officeDocument/2006/relationships/audio" Target="../media/audio13.wav" /><Relationship Id="rID3" Type="http://schemas.openxmlformats.org/officeDocument/2006/relationships/image" Target="../media/picture3.png" /></Relationships>
</file>

<file path=ppt/slides/_rels/slide14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37" Type="http://schemas.openxmlformats.org/officeDocument/2006/relationships/audio" Target="../media/audio14.wav" /><Relationship Id="rID3" Type="http://schemas.openxmlformats.org/officeDocument/2006/relationships/image" Target="../media/picture3.png" /></Relationships>
</file>

<file path=ppt/slides/_rels/slide15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3" Type="http://schemas.openxmlformats.org/officeDocument/2006/relationships/image" Target="../media/picture3.png" /></Relationships>
</file>

<file path=ppt/slides/_rels/slide16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39" Type="http://schemas.openxmlformats.org/officeDocument/2006/relationships/audio" Target="../media/audio16.wav" /><Relationship Id="rID3" Type="http://schemas.openxmlformats.org/officeDocument/2006/relationships/image" Target="../media/picture3.png" /></Relationships>
</file>

<file path=ppt/slides/_rels/slide17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40" Type="http://schemas.openxmlformats.org/officeDocument/2006/relationships/audio" Target="../media/audio17.wav" /><Relationship Id="rID3" Type="http://schemas.openxmlformats.org/officeDocument/2006/relationships/image" Target="../media/picture3.png" /></Relationships>
</file>

<file path=ppt/slides/_rels/slide18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41" Type="http://schemas.openxmlformats.org/officeDocument/2006/relationships/audio" Target="../media/audio17.wav" /><Relationship Id="rID3" Type="http://schemas.openxmlformats.org/officeDocument/2006/relationships/image" Target="../media/picture3.png" /></Relationships>
</file>

<file path=ppt/slides/_rels/slide19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42" Type="http://schemas.openxmlformats.org/officeDocument/2006/relationships/audio" Target="../media/audio18.wav" /><Relationship Id="rID3" Type="http://schemas.openxmlformats.org/officeDocument/2006/relationships/image" Target="../media/picture3.png" /></Relationships>
</file>

<file path=ppt/slides/_rels/slide20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43" Type="http://schemas.openxmlformats.org/officeDocument/2006/relationships/audio" Target="../media/audio19.wav" /><Relationship Id="rID3" Type="http://schemas.openxmlformats.org/officeDocument/2006/relationships/image" Target="../media/picture3.png" /></Relationships>
</file>

<file path=ppt/slides/_rels/slide21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44" Type="http://schemas.openxmlformats.org/officeDocument/2006/relationships/audio" Target="../media/audio20.wav" /><Relationship Id="rID3" Type="http://schemas.openxmlformats.org/officeDocument/2006/relationships/image" Target="../media/picture3.png" /></Relationships>
</file>

<file path=ppt/slides/_rels/slide23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26" Type="http://schemas.openxmlformats.org/officeDocument/2006/relationships/audio" Target="../media/audio3.wav" /><Relationship Id="rID3" Type="http://schemas.openxmlformats.org/officeDocument/2006/relationships/image" Target="../media/picture3.png" /><Relationship Id="rID5" Type="http://schemas.openxmlformats.org/officeDocument/2006/relationships/image" Target="../media/picture5.png" /><Relationship Id="rID6" Type="http://schemas.openxmlformats.org/officeDocument/2006/relationships/image" Target="../media/picture6.png" /></Relationships>
</file>

<file path=ppt/slides/_rels/slide5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28" Type="http://schemas.openxmlformats.org/officeDocument/2006/relationships/audio" Target="../media/audio5.wav" /><Relationship Id="rID7" Type="http://schemas.openxmlformats.org/officeDocument/2006/relationships/image" Target="../media/picture7.png" /></Relationships>
</file>

<file path=ppt/slides/_rels/slide6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29" Type="http://schemas.openxmlformats.org/officeDocument/2006/relationships/audio" Target="../media/audio6.wav" /><Relationship Id="rID7" Type="http://schemas.openxmlformats.org/officeDocument/2006/relationships/image" Target="../media/picture7.png" /></Relationships>
</file>

<file path=ppt/slides/_rels/slide7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30" Type="http://schemas.openxmlformats.org/officeDocument/2006/relationships/audio" Target="../media/audio7.wav" /><Relationship Id="rID3" Type="http://schemas.openxmlformats.org/officeDocument/2006/relationships/image" Target="../media/picture3.png" /></Relationships>
</file>

<file path=ppt/slides/_rels/slide8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31" Type="http://schemas.openxmlformats.org/officeDocument/2006/relationships/audio" Target="../media/audio8.wav" /><Relationship Id="rID7" Type="http://schemas.openxmlformats.org/officeDocument/2006/relationships/image" Target="../media/picture7.png" /></Relationships>
</file>

<file path=ppt/slides/_rels/slide9.xml.rels><?xml version="1.0" encoding="UTF-8" standalone="yes" ?><Relationships xmlns="http://schemas.openxmlformats.org/package/2006/relationships"><Relationship Id="rId38" Type="http://schemas.openxmlformats.org/officeDocument/2006/relationships/slideLayout" Target="../slideLayouts/slideLayoutmaster38.xml" /><Relationship Id="rId32" Type="http://schemas.openxmlformats.org/officeDocument/2006/relationships/audio" Target="../media/audio9.wav" /><Relationship Id="rID7" Type="http://schemas.openxmlformats.org/officeDocument/2006/relationships/image" Target="../media/picture7.png" 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2288" name=""/>
        <p:cNvGrpSpPr>
          <a:grpSpLocks/>
        </p:cNvGrpSpPr>
        <p:nvPr/>
      </p:nvGrpSpPr>
      <p:grpSpPr>
        <a:xfrm/>
      </p:grpSpPr>
      <p:sp>
        <p:nvSpPr>
          <p:cNvPr id="1229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115888"/>
            <a:ext cx="8229600" cy="563562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ACUTE PYELONEPHRITIS </a:t>
            </a:r>
          </a:p>
        </p:txBody>
      </p:sp>
      <p:sp>
        <p:nvSpPr>
          <p:cNvPr id="1229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395288" y="908050"/>
            <a:ext cx="8424862" cy="1873250"/>
          </a:xfr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 wrap="square" lIns="91440" rIns="91440" tIns="45720" bIns="45720" anchor="t" anchorCtr="false"/>
          <a:lstStyle/>
          <a:p>
            <a:pPr algn="just">
              <a:buNone/>
            </a:pPr>
            <a:r>
              <a:rPr lang="en-US" altLang="en-US" sz="2800" dirty="0">
                <a:latin charset="0" typeface="Bookman Old Style"/>
              </a:rPr>
              <a:t>It is an acute systemic disease resulting from upper urinary tract infection, mainly in the renal pelvis, it can also compromise the renal parenchyma.</a:t>
            </a:r>
          </a:p>
        </p:txBody>
      </p:sp>
      <p:pic>
        <p:nvPicPr>
          <p:cNvPr id="12292" name="Sonido grabado">
            <a:hlinkClick r:id="" action="ppaction://media"/>
          </p:cNvPr>
          <p:cNvPicPr>
            <a:picLocks noRot="1" noChangeAspect="1"/>
          </p:cNvPicPr>
          <p:nvPr>
            <a:wavAudioFile r:embed="rId33" name="Sonido grabado"/>
          </p:nvPr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9396412" y="476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3" name=""/>
          <p:cNvSpPr>
            <a:spLocks/>
          </p:cNvSpPr>
          <p:nvPr/>
        </p:nvSpPr>
        <p:spPr>
          <a:xfrm>
            <a:off x="373380" y="5189220"/>
            <a:ext cx="8424862" cy="1384300"/>
          </a:xfrm>
          <a:prstGeom prst="rect">
            <a:avLst/>
          </a:prstGeo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buNone/>
            </a:pPr>
            <a:r>
              <a:rPr lang="en-US" altLang="en-US" sz="2800" dirty="0">
                <a:latin charset="0" typeface="Bookman Old Style"/>
              </a:rPr>
              <a:t>Most of the upper urinary infections occur in the last two trimesters of pregnancy and less frequent in the postpartum period.</a:t>
            </a:r>
          </a:p>
        </p:txBody>
      </p:sp>
      <p:sp>
        <p:nvSpPr>
          <p:cNvPr id="12294" name=""/>
          <p:cNvSpPr>
            <a:spLocks/>
          </p:cNvSpPr>
          <p:nvPr/>
        </p:nvSpPr>
        <p:spPr>
          <a:xfrm>
            <a:off x="400050" y="3261360"/>
            <a:ext cx="8424862" cy="1816100"/>
          </a:xfrm>
          <a:prstGeom prst="rect">
            <a:avLst/>
          </a:prstGeo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buNone/>
            </a:pPr>
            <a:r>
              <a:rPr lang="en-US" altLang="en-US" sz="2800" dirty="0">
                <a:latin charset="0" typeface="Bookman Old Style"/>
              </a:rPr>
              <a:t>It is the most serious form of presentation of urinary tract infection caused by the invasion and colonization of pyogenic germs usually found in the urethra and bladder.</a:t>
            </a:r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4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1" grpId="0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ID="37" presetClass="exit" presetSubtype="0" grpId="1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ID="37" presetClass="exit" presetSubtype="0" grpId="1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12292"/>
                </p:tgtEl>
              </p:cMediaNode>
            </p:audio>
          </p:childTnLst>
        </p:cTn>
      </p:par>
    </p:tnLst>
    <p:bldLst>
      <p:bldP spid="12290" grpId="0" animBg="0" build="whole"/>
      <p:bldP spid="12291" grpId="0" animBg="1" build="whole"/>
      <p:bldP spid="12291" grpId="1" animBg="1" build="whole"/>
      <p:bldP spid="12293" grpId="0" animBg="1" build="whole"/>
      <p:bldP spid="12294" grpId="0" animBg="1" build="whole"/>
      <p:bldP spid="12294" grpId="1" animBg="1" build="whol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3312" name=""/>
        <p:cNvGrpSpPr>
          <a:grpSpLocks/>
        </p:cNvGrpSpPr>
        <p:nvPr/>
      </p:nvGrpSpPr>
      <p:grpSpPr>
        <a:xfrm/>
      </p:grpSpPr>
      <p:sp>
        <p:nvSpPr>
          <p:cNvPr id="1331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60350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/>
            </a:r>
            <a:br/>
            <a:r>
              <a:rPr lang="en-US" altLang="en-US" sz="3600" dirty="0" b="1"/>
              <a:t>COMPLICATIONS </a:t>
            </a:r>
            <a:r>
              <a:rPr lang="en-US" altLang="en-US" sz="3600" dirty="0" b="1"/>
              <a:t/>
            </a:r>
            <a:br/>
            <a:r>
              <a:rPr lang="en-US" altLang="en-US" sz="3600" dirty="0" b="1"/>
              <a:t>(ACUTE PYELONEPHRITIS). </a:t>
            </a:r>
            <a:r>
              <a:rPr lang="en-US" altLang="en-US" sz="3600" dirty="0" b="1"/>
              <a:t/>
            </a:r>
            <a:br/>
          </a:p>
        </p:txBody>
      </p:sp>
      <p:sp>
        <p:nvSpPr>
          <p:cNvPr id="1331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1681163" y="1816100"/>
            <a:ext cx="5986462" cy="2476500"/>
          </a:xfrm>
          <a:ln/>
        </p:spPr>
        <p:txBody>
          <a:bodyPr wrap="square" lIns="91440" rIns="91440" tIns="45720" bIns="45720" anchor="t" anchorCtr="false"/>
          <a:lstStyle/>
          <a:p>
            <a:pPr>
              <a:buFont charset="0" typeface="Bookman Old Style"/>
              <a:buChar char="•"/>
            </a:pPr>
            <a:r>
              <a:rPr lang="en-US" altLang="en-US" dirty="0">
                <a:latin charset="0" typeface="Bookman Old Style"/>
              </a:rPr>
              <a:t>Maternal sepsis.</a:t>
            </a:r>
          </a:p>
          <a:p>
            <a:pPr>
              <a:buFont charset="0" typeface="Bookman Old Style"/>
              <a:buChar char="•"/>
            </a:pPr>
            <a:r>
              <a:rPr lang="en-US" altLang="en-US" dirty="0">
                <a:latin charset="0" typeface="Bookman Old Style"/>
              </a:rPr>
              <a:t>To be in labour.</a:t>
            </a:r>
          </a:p>
          <a:p>
            <a:pPr>
              <a:buFont charset="0" typeface="Bookman Old Style"/>
              <a:buChar char="•"/>
            </a:pPr>
            <a:r>
              <a:rPr lang="en-US" altLang="en-US" dirty="0">
                <a:latin charset="0" typeface="Bookman Old Style"/>
              </a:rPr>
              <a:t>Preterm labour. </a:t>
            </a:r>
          </a:p>
          <a:p>
            <a:pPr>
              <a:buFont charset="0" typeface="Bookman Old Style"/>
              <a:buChar char="•"/>
            </a:pPr>
            <a:r>
              <a:rPr lang="en-US" altLang="en-US" dirty="0">
                <a:latin charset="0" typeface="Bookman Old Style"/>
              </a:rPr>
              <a:t>Septic shock and death.</a:t>
            </a:r>
          </a:p>
        </p:txBody>
      </p:sp>
      <p:pic>
        <p:nvPicPr>
          <p:cNvPr id="13316" name="Sonido grabado">
            <a:hlinkClick r:id="" action="ppaction://media"/>
          </p:cNvPr>
          <p:cNvPicPr>
            <a:picLocks noRot="1" noChangeAspect="1"/>
          </p:cNvPicPr>
          <p:nvPr>
            <a:wavAudioFile r:embed="rId34" name="Sonido grabado"/>
          </p:nvPr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9396412" y="115888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8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1" grpId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8" grpId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8" grpId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8" grpId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3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charRg st="34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ID="22" presetClass="entr" presetSubtype="8" grpId="0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5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charRg st="51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13316"/>
                </p:tgtEl>
              </p:cMediaNode>
            </p:audio>
          </p:childTnLst>
        </p:cTn>
      </p:par>
    </p:tnLst>
    <p:bldLst>
      <p:bldP spid="13314" grpId="0" animBg="0" build="whole"/>
      <p:bldP spid="13315" grpId="0" animBg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4336" name=""/>
        <p:cNvGrpSpPr>
          <a:grpSpLocks/>
        </p:cNvGrpSpPr>
        <p:nvPr/>
      </p:nvGrpSpPr>
      <p:grpSpPr>
        <a:xfrm/>
      </p:grpSpPr>
      <p:sp>
        <p:nvSpPr>
          <p:cNvPr id="1433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-26987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CLINICAL FEATURES</a:t>
            </a:r>
          </a:p>
        </p:txBody>
      </p:sp>
      <p:sp>
        <p:nvSpPr>
          <p:cNvPr id="14339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107950" y="1052513"/>
            <a:ext cx="8856662" cy="2305050"/>
          </a:xfrm>
          <a:ln/>
        </p:spPr>
        <p:txBody>
          <a:bodyPr wrap="square" lIns="91440" rIns="91440" tIns="45720" bIns="45720" anchor="t" anchorCtr="false"/>
          <a:lstStyle/>
          <a:p>
            <a:pPr>
              <a:lnSpc>
                <a:spcPct val="150000"/>
              </a:lnSpc>
              <a:buFont charset="2" typeface="Wingdings"/>
              <a:buChar char="q"/>
            </a:pPr>
            <a:r>
              <a:rPr lang="en-US" altLang="en-US" sz="3000" dirty="0">
                <a:latin charset="0" typeface="Bookman Old Style"/>
              </a:rPr>
              <a:t>Fever, which can be very high </a:t>
            </a:r>
            <a:r>
              <a:rPr lang="en-US" altLang="en-US" sz="3000" dirty="0">
                <a:latin charset="0" typeface="Bookman Old Style"/>
              </a:rPr>
              <a:t>(about 39 </a:t>
            </a:r>
            <a:r>
              <a:rPr lang="en-US" altLang="en-US" sz="2800" dirty="0">
                <a:latin charset="0" typeface="Bookman Old Style"/>
              </a:rPr>
              <a:t>ºC).</a:t>
            </a:r>
          </a:p>
          <a:p>
            <a:pPr>
              <a:lnSpc>
                <a:spcPct val="150000"/>
              </a:lnSpc>
              <a:buFont charset="2" typeface="Wingdings"/>
              <a:buChar char="q"/>
            </a:pPr>
            <a:r>
              <a:rPr lang="en-US" altLang="en-US" sz="3000" dirty="0">
                <a:latin charset="0" typeface="Bookman Old Style"/>
              </a:rPr>
              <a:t>Intense chills.</a:t>
            </a:r>
          </a:p>
          <a:p>
            <a:pPr>
              <a:lnSpc>
                <a:spcPct val="150000"/>
              </a:lnSpc>
              <a:buFont charset="2" typeface="Wingdings"/>
              <a:buChar char="q"/>
            </a:pPr>
            <a:r>
              <a:rPr lang="en-US" altLang="en-US" sz="3000" dirty="0">
                <a:latin charset="0" typeface="Bookman Old Style"/>
              </a:rPr>
              <a:t>Pain in the costolumbar region. </a:t>
            </a:r>
          </a:p>
        </p:txBody>
      </p:sp>
      <p:pic>
        <p:nvPicPr>
          <p:cNvPr id="14340" name="Sonido grabado">
            <a:hlinkClick r:id="" action="ppaction://media"/>
          </p:cNvPr>
          <p:cNvPicPr>
            <a:picLocks noRot="1" noChangeAspect="1"/>
          </p:cNvPicPr>
          <p:nvPr>
            <a:wavAudioFile r:embed="rId35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396412" y="26035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1" name=""/>
          <p:cNvSpPr>
            <a:spLocks/>
          </p:cNvSpPr>
          <p:nvPr/>
        </p:nvSpPr>
        <p:spPr>
          <a:xfrm>
            <a:off x="1308100" y="4062413"/>
            <a:ext cx="6503988" cy="2246312"/>
          </a:xfrm>
          <a:prstGeom prst="rect">
            <a:avLst/>
          </a:prstGeo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 b="1">
                <a:latin charset="0" typeface="Bookman Old Style"/>
              </a:rPr>
              <a:t>Most frequently microorganisms:</a:t>
            </a:r>
            <a:r>
              <a:rPr lang="en-US" altLang="en-US" sz="2800" dirty="0">
                <a:latin charset="0" typeface="Bookman Old Style"/>
              </a:rPr>
              <a:t> </a:t>
            </a:r>
          </a:p>
          <a:p>
            <a:pPr>
              <a:buFont charset="0" typeface="Bookman Old Style"/>
              <a:buAutoNum type="arabicPlain"/>
            </a:pPr>
            <a:r>
              <a:rPr lang="en-US" altLang="en-US" sz="2800" dirty="0">
                <a:latin charset="0" typeface="Bookman Old Style"/>
              </a:rPr>
              <a:t>E. coli.</a:t>
            </a:r>
          </a:p>
          <a:p>
            <a:pPr>
              <a:buFont charset="0" typeface="Bookman Old Style"/>
              <a:buAutoNum type="arabicPlain"/>
            </a:pPr>
            <a:r>
              <a:rPr lang="en-US" altLang="en-US" sz="2800" dirty="0">
                <a:latin charset="0" typeface="Bookman Old Style"/>
              </a:rPr>
              <a:t>Klebsiella pneumoniae.</a:t>
            </a:r>
          </a:p>
          <a:p>
            <a:pPr>
              <a:buFont charset="0" typeface="Bookman Old Style"/>
              <a:buAutoNum type="arabicPlain"/>
            </a:pPr>
            <a:r>
              <a:rPr lang="en-US" altLang="en-US" sz="2800" dirty="0">
                <a:latin charset="0" typeface="Bookman Old Style"/>
              </a:rPr>
              <a:t>Proteus mirabilis.</a:t>
            </a:r>
          </a:p>
          <a:p>
            <a:pPr>
              <a:buFont charset="0" typeface="Bookman Old Style"/>
              <a:buAutoNum type="arabicPlain"/>
            </a:pPr>
            <a:r>
              <a:rPr lang="en-US" altLang="en-US" sz="2800" dirty="0">
                <a:latin charset="0" typeface="Bookman Old Style"/>
              </a:rPr>
              <a:t>Enterobacter </a:t>
            </a:r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3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8" grpId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8" grpId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5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charRg st="45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8" grpId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61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charRg st="61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ID="53" presetClass="entr" presetSubtype="16" grpId="0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14340"/>
                </p:tgtEl>
              </p:cMediaNode>
            </p:audio>
          </p:childTnLst>
        </p:cTn>
      </p:par>
    </p:tnLst>
    <p:bldLst>
      <p:bldP spid="14338" grpId="0" animBg="0" build="whole"/>
      <p:bldP spid="14339" grpId="0" animBg="0" build="p"/>
      <p:bldP spid="14341" grpId="0" animBg="1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5360" name=""/>
        <p:cNvGrpSpPr>
          <a:grpSpLocks/>
        </p:cNvGrpSpPr>
        <p:nvPr/>
      </p:nvGrpSpPr>
      <p:grpSpPr>
        <a:xfrm/>
      </p:grpSpPr>
      <p:sp>
        <p:nvSpPr>
          <p:cNvPr id="1536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125413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DIAGNOSIS</a:t>
            </a:r>
            <a:r>
              <a:rPr lang="en-US" altLang="en-US" sz="3600" dirty="0"/>
              <a:t> </a:t>
            </a:r>
          </a:p>
        </p:txBody>
      </p:sp>
      <p:sp>
        <p:nvSpPr>
          <p:cNvPr id="1536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179388" y="1412875"/>
            <a:ext cx="8713788" cy="4103688"/>
          </a:xfrm>
          <a:ln/>
        </p:spPr>
        <p:txBody>
          <a:bodyPr wrap="square" lIns="91440" rIns="91440" tIns="45720" bIns="45720" anchor="t" anchorCtr="false"/>
          <a:lstStyle/>
          <a:p>
            <a:pPr algn="just">
              <a:lnSpc>
                <a:spcPct val="150000"/>
              </a:lnSpc>
              <a:buFont charset="2" typeface="Wingdings"/>
              <a:buChar char="q"/>
            </a:pPr>
            <a:r>
              <a:rPr lang="en-US" altLang="en-US" dirty="0">
                <a:latin charset="0" typeface="Bookman Old Style"/>
              </a:rPr>
              <a:t>Physical exam: </a:t>
            </a:r>
          </a:p>
          <a:p>
            <a:pPr algn="just" lvl="1">
              <a:buFont charset="0" typeface="Courier New"/>
              <a:buChar char="o"/>
            </a:pPr>
            <a:r>
              <a:rPr lang="en-US" altLang="en-US" sz="3200" dirty="0">
                <a:latin charset="0" typeface="Bookman Old Style"/>
              </a:rPr>
              <a:t>Perform a fist percussion maneuver. </a:t>
            </a:r>
          </a:p>
          <a:p>
            <a:pPr algn="just">
              <a:lnSpc>
                <a:spcPct val="150000"/>
              </a:lnSpc>
              <a:buFont charset="2" typeface="Wingdings"/>
              <a:buChar char="q"/>
            </a:pPr>
            <a:r>
              <a:rPr lang="en-US" altLang="en-US" dirty="0">
                <a:latin charset="0" typeface="Bookman Old Style"/>
              </a:rPr>
              <a:t>Pain in the lumbar fossa. </a:t>
            </a:r>
          </a:p>
          <a:p>
            <a:pPr algn="just">
              <a:lnSpc>
                <a:spcPct val="150000"/>
              </a:lnSpc>
              <a:buFont charset="2" typeface="Wingdings"/>
              <a:buChar char="q"/>
            </a:pPr>
            <a:r>
              <a:rPr lang="en-US" altLang="en-US" dirty="0">
                <a:latin charset="0" typeface="Bookman Old Style"/>
              </a:rPr>
              <a:t>Previous history, clinical features and result of the investigations.</a:t>
            </a:r>
          </a:p>
        </p:txBody>
      </p:sp>
      <p:pic>
        <p:nvPicPr>
          <p:cNvPr id="15364" name="Sonido grabado">
            <a:hlinkClick r:id="" action="ppaction://media"/>
          </p:cNvPr>
          <p:cNvPicPr>
            <a:picLocks noRot="1" noChangeAspect="1"/>
          </p:cNvPicPr>
          <p:nvPr>
            <a:wavAudioFile r:embed="rId36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396412" y="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9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6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charRg st="16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1" grpId="0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53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charRg st="53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ID="22" presetClass="entr" presetSubtype="1" grpId="0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80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charRg st="80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15364"/>
                </p:tgtEl>
              </p:cMediaNode>
            </p:audio>
          </p:childTnLst>
        </p:cTn>
      </p:par>
    </p:tnLst>
    <p:bldLst>
      <p:bldP spid="15362" grpId="0" animBg="0" build="whole"/>
      <p:bldP spid="15363" grpId="0" animBg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6384" name=""/>
        <p:cNvGrpSpPr>
          <a:grpSpLocks/>
        </p:cNvGrpSpPr>
        <p:nvPr/>
      </p:nvGrpSpPr>
      <p:grpSpPr>
        <a:xfrm/>
      </p:grpSpPr>
      <p:sp>
        <p:nvSpPr>
          <p:cNvPr id="1638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-26987"/>
            <a:ext cx="8229600" cy="792162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INVESTIGATIONS</a:t>
            </a:r>
            <a:r>
              <a:rPr lang="en-US" altLang="en-US" sz="3600" dirty="0"/>
              <a:t> </a:t>
            </a:r>
          </a:p>
        </p:txBody>
      </p:sp>
      <p:sp>
        <p:nvSpPr>
          <p:cNvPr id="1638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179388" y="1125538"/>
            <a:ext cx="8713788" cy="4824412"/>
          </a:xfrm>
          <a:ln/>
        </p:spPr>
        <p:txBody>
          <a:bodyPr wrap="square" lIns="91440" rIns="91440" tIns="45720" bIns="45720" anchor="t" anchorCtr="false"/>
          <a:lstStyle/>
          <a:p>
            <a:pPr algn="just">
              <a:lnSpc>
                <a:spcPct val="150000"/>
              </a:lnSpc>
              <a:buFont charset="0" typeface="Bookman Old Style"/>
              <a:buChar char="•"/>
            </a:pPr>
            <a:r>
              <a:rPr lang="en-US" altLang="en-US" sz="2800" dirty="0" b="1">
                <a:latin charset="0" typeface="Bookman Old Style"/>
              </a:rPr>
              <a:t>Cyturia: </a:t>
            </a:r>
            <a:r>
              <a:rPr lang="en-US" altLang="en-US" sz="2800" dirty="0">
                <a:latin charset="0" typeface="Bookman Old Style"/>
              </a:rPr>
              <a:t>leukocyturia (pyuria):&lt; 20000 x mL.</a:t>
            </a:r>
          </a:p>
          <a:p>
            <a:pPr algn="just">
              <a:buFont charset="0" typeface="Bookman Old Style"/>
              <a:buChar char="•"/>
            </a:pPr>
            <a:r>
              <a:rPr lang="en-US" altLang="en-US" sz="2800" dirty="0" b="1">
                <a:latin charset="0" typeface="Bookman Old Style"/>
              </a:rPr>
              <a:t>Urine culture: </a:t>
            </a:r>
            <a:r>
              <a:rPr lang="en-US" altLang="en-US" sz="2800" dirty="0">
                <a:latin charset="0" typeface="Bookman Old Style"/>
              </a:rPr>
              <a:t>more than 100,000 colonies per ml of urine. </a:t>
            </a:r>
          </a:p>
          <a:p>
            <a:pPr algn="just">
              <a:lnSpc>
                <a:spcPct val="150000"/>
              </a:lnSpc>
              <a:buFont charset="0" typeface="Bookman Old Style"/>
              <a:buChar char="•"/>
            </a:pPr>
            <a:r>
              <a:rPr lang="en-US" altLang="en-US" sz="2800" dirty="0" b="1">
                <a:latin charset="0" typeface="Bookman Old Style"/>
              </a:rPr>
              <a:t>Antibiogram. </a:t>
            </a:r>
          </a:p>
          <a:p>
            <a:pPr algn="just">
              <a:buFont charset="0" typeface="Bookman Old Style"/>
              <a:buChar char="•"/>
            </a:pPr>
            <a:r>
              <a:rPr lang="en-US" altLang="en-US" sz="2800" dirty="0" b="1">
                <a:latin charset="0" typeface="Bookman Old Style"/>
              </a:rPr>
              <a:t>Complete blood count: </a:t>
            </a:r>
            <a:r>
              <a:rPr lang="en-US" altLang="en-US" sz="2800" dirty="0">
                <a:latin charset="0" typeface="Bookman Old Style"/>
              </a:rPr>
              <a:t>anemia and leukocytosis. </a:t>
            </a:r>
          </a:p>
          <a:p>
            <a:pPr algn="just">
              <a:lnSpc>
                <a:spcPct val="150000"/>
              </a:lnSpc>
              <a:buFont charset="0" typeface="Bookman Old Style"/>
              <a:buChar char="•"/>
            </a:pPr>
            <a:r>
              <a:rPr lang="en-US" altLang="en-US" sz="2800" dirty="0" b="1">
                <a:latin charset="0" typeface="Bookman Old Style"/>
              </a:rPr>
              <a:t>Blood culture. </a:t>
            </a:r>
          </a:p>
          <a:p>
            <a:pPr algn="just">
              <a:lnSpc>
                <a:spcPct val="150000"/>
              </a:lnSpc>
              <a:buFont charset="0" typeface="Bookman Old Style"/>
              <a:buChar char="•"/>
            </a:pPr>
            <a:r>
              <a:rPr lang="en-US" altLang="en-US" sz="2800" dirty="0" b="1">
                <a:latin charset="0" typeface="Bookman Old Style"/>
              </a:rPr>
              <a:t>Renal echography</a:t>
            </a:r>
            <a:r>
              <a:rPr lang="en-US" altLang="en-US" sz="2800" dirty="0" b="1">
                <a:latin charset="0" typeface="Bookman Old Style"/>
              </a:rPr>
              <a:t>.</a:t>
            </a:r>
          </a:p>
        </p:txBody>
      </p:sp>
      <p:pic>
        <p:nvPicPr>
          <p:cNvPr id="16388" name="Sonido grabado">
            <a:hlinkClick r:id="" action="ppaction://media"/>
          </p:cNvPr>
          <p:cNvPicPr>
            <a:picLocks noRot="1" noChangeAspect="1"/>
          </p:cNvPicPr>
          <p:nvPr>
            <a:wavAudioFile r:embed="rId37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467850" y="26035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4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4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charRg st="45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1" grpId="0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05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charRg st="105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ID="22" presetClass="entr" presetSubtype="1" grpId="0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19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charRg st="119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ID="22" presetClass="entr" presetSubtype="1" grpId="0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67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charRg st="167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ID="22" presetClass="entr" presetSubtype="1" grpId="0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83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charRg st="183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16388"/>
                </p:tgtEl>
              </p:cMediaNode>
            </p:audio>
          </p:childTnLst>
        </p:cTn>
      </p:par>
    </p:tnLst>
    <p:bldLst>
      <p:bldP spid="16386" grpId="0" animBg="0" build="whole"/>
      <p:bldP spid="16387" grpId="0" animBg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7408" name=""/>
        <p:cNvGrpSpPr>
          <a:grpSpLocks/>
        </p:cNvGrpSpPr>
        <p:nvPr/>
      </p:nvGrpSpPr>
      <p:grpSpPr>
        <a:xfrm/>
      </p:grpSpPr>
      <p:sp>
        <p:nvSpPr>
          <p:cNvPr id="17410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107950" y="1268413"/>
            <a:ext cx="8856662" cy="3960812"/>
          </a:xfrm>
          <a:ln/>
        </p:spPr>
        <p:txBody>
          <a:bodyPr wrap="square" lIns="91440" rIns="91440" tIns="45720" bIns="45720" anchor="t" anchorCtr="false"/>
          <a:lstStyle/>
          <a:p>
            <a:pPr algn="just">
              <a:buFont charset="2" typeface="Wingdings"/>
              <a:buChar char="q"/>
            </a:pPr>
            <a:r>
              <a:rPr lang="en-US" altLang="en-US" sz="3000" dirty="0" b="1">
                <a:latin charset="0" typeface="Bookman Old Style"/>
              </a:rPr>
              <a:t>Urine culture: </a:t>
            </a:r>
            <a:r>
              <a:rPr lang="en-US" altLang="en-US" sz="3000" dirty="0">
                <a:latin charset="0" typeface="Bookman Old Style"/>
              </a:rPr>
              <a:t>It is the investigation used to diagnose urinary tract infection.</a:t>
            </a:r>
          </a:p>
          <a:p>
            <a:pPr algn="just">
              <a:buFont charset="2" typeface="Wingdings"/>
              <a:buChar char="q"/>
            </a:pPr>
          </a:p>
          <a:p>
            <a:pPr algn="just">
              <a:buFont charset="2" typeface="Wingdings"/>
              <a:buChar char="q"/>
            </a:pPr>
            <a:r>
              <a:rPr lang="en-US" altLang="en-US" sz="3000" dirty="0" b="1">
                <a:latin charset="0" typeface="Bookman Old Style"/>
              </a:rPr>
              <a:t>Antibiogram: </a:t>
            </a:r>
            <a:r>
              <a:rPr lang="en-US" altLang="en-US" sz="3000" dirty="0">
                <a:latin charset="0" typeface="Bookman Old Style"/>
              </a:rPr>
              <a:t>It is not always necessary, but it gives us the sensitivity of the germ.</a:t>
            </a:r>
          </a:p>
          <a:p>
            <a:pPr algn="just">
              <a:buFont charset="2" typeface="Wingdings"/>
              <a:buChar char="q"/>
            </a:pPr>
          </a:p>
          <a:p>
            <a:pPr algn="just">
              <a:buFont charset="2" typeface="Wingdings"/>
              <a:buChar char="q"/>
            </a:pPr>
            <a:r>
              <a:rPr lang="en-US" altLang="en-US" sz="3000" dirty="0" b="1">
                <a:latin charset="0" typeface="Bookman Old Style"/>
              </a:rPr>
              <a:t>Renal ultrasound: </a:t>
            </a:r>
            <a:r>
              <a:rPr lang="en-US" altLang="en-US" sz="3000" dirty="0">
                <a:latin charset="0" typeface="Bookman Old Style"/>
              </a:rPr>
              <a:t>It is indicated for earlier diagnosis of kidney disease (or rule out obstructive malformation conditions).</a:t>
            </a:r>
          </a:p>
        </p:txBody>
      </p:sp>
      <p:pic>
        <p:nvPicPr>
          <p:cNvPr id="17411" name="Sonido grabado">
            <a:hlinkClick r:id="" action="ppaction://media"/>
          </p:cNvPr>
          <p:cNvPicPr>
            <a:picLocks noRot="1" noChangeAspect="1"/>
          </p:cNvPicPr>
          <p:nvPr>
            <a:wavAudioFile r:embed="rId38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540876" y="115888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1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-26987"/>
            <a:ext cx="8229600" cy="792162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INVESTIGATIONS</a:t>
            </a:r>
            <a:r>
              <a:rPr lang="en-US" altLang="en-US" sz="3600" dirty="0"/>
              <a:t> </a:t>
            </a:r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1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1" grpId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7410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82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charRg st="82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69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charRg st="169" end="2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6" presetClass="emph" presetSubtype="0" grpId="1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7410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fill="hold" autoRev="true"/>
                                        <p:tgtEl>
                                          <p:spTgt spid="17410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nodeType="withEffect" fill="hold" presetID="26" presetClass="emph" presetSubtype="0" grpId="1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410">
                                            <p:txEl>
                                              <p:charRg st="82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fill="hold" autoRev="true"/>
                                        <p:tgtEl>
                                          <p:spTgt spid="17410">
                                            <p:txEl>
                                              <p:charRg st="82" end="16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nodeType="withEffect" fill="hold" presetID="26" presetClass="emph" presetSubtype="0" grpId="1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410">
                                            <p:txEl>
                                              <p:charRg st="169" end="2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fill="hold" autoRev="true"/>
                                        <p:tgtEl>
                                          <p:spTgt spid="17410">
                                            <p:txEl>
                                              <p:charRg st="169" end="29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17411"/>
                </p:tgtEl>
              </p:cMediaNode>
            </p:audio>
          </p:childTnLst>
        </p:cTn>
      </p:par>
    </p:tnLst>
    <p:bldLst>
      <p:bldP spid="17410" grpId="0" animBg="0" build="p"/>
      <p:bldP spid="17410" grpId="1" animBg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8432" name=""/>
        <p:cNvGrpSpPr>
          <a:grpSpLocks/>
        </p:cNvGrpSpPr>
        <p:nvPr/>
      </p:nvGrpSpPr>
      <p:grpSpPr>
        <a:xfrm/>
      </p:grpSpPr>
      <p:sp>
        <p:nvSpPr>
          <p:cNvPr id="1843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44450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ACUTE PYELONEPHRITIS. </a:t>
            </a:r>
            <a:r>
              <a:rPr lang="en-US" altLang="en-US" sz="3600" dirty="0" b="1"/>
              <a:t/>
            </a:r>
            <a:br/>
            <a:r>
              <a:rPr lang="en-US" altLang="en-US" sz="3600" dirty="0" b="1"/>
              <a:t>MANAGEMENT.</a:t>
            </a:r>
          </a:p>
        </p:txBody>
      </p:sp>
      <p:sp>
        <p:nvSpPr>
          <p:cNvPr id="1843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167640" y="1200150"/>
            <a:ext cx="8642351" cy="4319587"/>
          </a:xfrm>
          <a:ln/>
        </p:spPr>
        <p:txBody>
          <a:bodyPr wrap="square" lIns="91440" rIns="91440" tIns="45720" bIns="45720" anchor="t" anchorCtr="false"/>
          <a:lstStyle/>
          <a:p>
            <a:pPr algn="just">
              <a:lnSpc>
                <a:spcPct val="150000"/>
              </a:lnSpc>
              <a:buFont charset="0" typeface="Bookman Old Style"/>
              <a:buChar char="•"/>
            </a:pPr>
            <a:r>
              <a:rPr lang="en-US" altLang="en-US" sz="2000" dirty="0">
                <a:latin charset="0" typeface="Bookman Old Style"/>
              </a:rPr>
              <a:t>Hospitalization in an obstetric ward.</a:t>
            </a:r>
          </a:p>
          <a:p>
            <a:pPr algn="just">
              <a:lnSpc>
                <a:spcPct val="150000"/>
              </a:lnSpc>
              <a:buFont charset="0" typeface="Bookman Old Style"/>
              <a:buChar char="•"/>
            </a:pPr>
            <a:r>
              <a:rPr lang="en-US" altLang="en-US" sz="2000" dirty="0">
                <a:latin charset="0" typeface="Bookman Old Style"/>
              </a:rPr>
              <a:t>Rest: lateral decubitus</a:t>
            </a:r>
            <a:r>
              <a:rPr lang="en-US" altLang="en-US" sz="2000" dirty="0">
                <a:latin charset="0" typeface="Bookman Old Style"/>
              </a:rPr>
              <a:t>.</a:t>
            </a:r>
          </a:p>
          <a:p>
            <a:pPr algn="just">
              <a:lnSpc>
                <a:spcPct val="150000"/>
              </a:lnSpc>
              <a:buFont charset="0" typeface="Bookman Old Style"/>
              <a:buChar char="•"/>
            </a:pPr>
            <a:r>
              <a:rPr lang="en-US" altLang="en-US" sz="2000" dirty="0">
                <a:latin charset="0" typeface="Bookman Old Style"/>
              </a:rPr>
              <a:t>Proper hydration. </a:t>
            </a:r>
          </a:p>
          <a:p>
            <a:pPr algn="just">
              <a:lnSpc>
                <a:spcPct val="150000"/>
              </a:lnSpc>
              <a:buFont charset="0" typeface="Bookman Old Style"/>
              <a:buChar char="•"/>
            </a:pPr>
            <a:r>
              <a:rPr lang="en-US" altLang="en-US" sz="2000" dirty="0">
                <a:latin charset="0" typeface="Bookman Old Style"/>
              </a:rPr>
              <a:t>Adequate food. </a:t>
            </a:r>
          </a:p>
          <a:p>
            <a:pPr algn="just">
              <a:lnSpc>
                <a:spcPct val="150000"/>
              </a:lnSpc>
              <a:buFont charset="0" typeface="Bookman Old Style"/>
              <a:buChar char="•"/>
            </a:pPr>
            <a:r>
              <a:rPr lang="en-US" altLang="en-US" sz="2000" dirty="0">
                <a:latin charset="0" typeface="Bookman Old Style"/>
              </a:rPr>
              <a:t>Maintain hygiene.k</a:t>
            </a:r>
          </a:p>
        </p:txBody>
      </p:sp>
      <p:pic>
        <p:nvPicPr>
          <p:cNvPr id="18436" name="Sonido grabado">
            <a:hlinkClick r:id="" action="ppaction://media"/>
          </p:cNvPr>
          <p:cNvPicPr>
            <a:picLocks noRot="1" noChangeAspect="1"/>
          </p:cNvPicPr>
          <p:nvPr>
            <a:wavAudioFile r:embed="rId39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396412" y="26035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7" name=""/>
          <p:cNvSpPr txBox="1">
            <a:spLocks noChangeAspect="0"/>
          </p:cNvSpPr>
          <p:nvPr/>
        </p:nvSpPr>
        <p:spPr>
          <a:xfrm>
            <a:off x="278130" y="3813810"/>
            <a:ext cx="8638541" cy="75085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Font charset="0" typeface="Bookman Old Style"/>
              <a:buAutoNum type="arabicPeriod"/>
            </a:pPr>
            <a:r>
              <a:rPr lang="en-US" altLang="en-US" sz="2000" dirty="0">
                <a:latin charset="0" typeface="Bookman Old Style"/>
              </a:rPr>
              <a:t>Check vital signs 3 times daily.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charset="0" typeface="Bookman Old Style"/>
              <a:buAutoNum type="arabicPeriod"/>
            </a:pPr>
            <a:r>
              <a:rPr lang="en-US" altLang="en-US" sz="2000" dirty="0">
                <a:latin charset="0" typeface="Bookman Old Style"/>
              </a:rPr>
              <a:t>Eradicate infectious foci at other levels. </a:t>
            </a:r>
          </a:p>
          <a:p>
            <a:pPr algn="just">
              <a:spcBef>
                <a:spcPct val="20000"/>
              </a:spcBef>
              <a:buFont charset="0" typeface="Bookman Old Style"/>
              <a:buAutoNum type="arabicPeriod"/>
            </a:pPr>
            <a:r>
              <a:rPr lang="en-US" altLang="en-US" sz="2000" dirty="0">
                <a:latin charset="0" typeface="Bookman Old Style"/>
              </a:rPr>
              <a:t>Use of analgesics, antiemetics, and/or orally or parenterally antispasmodic.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charset="0" typeface="Bookman Old Style"/>
              <a:buAutoNum type="arabicPeriod"/>
            </a:pPr>
            <a:r>
              <a:rPr lang="en-US" altLang="en-US" sz="2000" dirty="0">
                <a:latin charset="0" typeface="Bookman Old Style"/>
              </a:rPr>
              <a:t>Antibiotic therapy.</a:t>
            </a:r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6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1" grpId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1" grpId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6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charRg st="63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ID="22" presetClass="entr" presetSubtype="1" grpId="0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ID="22" presetClass="entr" presetSubtype="1" grpId="0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98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charRg st="98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ID="22" presetClass="entr" presetSubtype="1" grpId="0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nodeType="withEffect" fill="hold" presetID="22" presetClass="entr" presetSubtype="1" grpId="0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charRg st="3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437">
                                            <p:txEl>
                                              <p:charRg st="34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ID="22" presetClass="entr" presetSubtype="1" grpId="0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charRg st="78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437">
                                            <p:txEl>
                                              <p:charRg st="78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ID="22" presetClass="entr" presetSubtype="1" grpId="0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charRg st="156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437">
                                            <p:txEl>
                                              <p:charRg st="156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ID="37" presetClass="exit" presetSubtype="0" grpId="1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43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43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843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ID="37" presetClass="exit" presetSubtype="0" grpId="1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43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43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843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ID="37" presetClass="exit" presetSubtype="0" grpId="1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435">
                                            <p:txEl>
                                              <p:charRg st="63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435">
                                            <p:txEl>
                                              <p:charRg st="6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8435">
                                            <p:txEl>
                                              <p:charRg st="6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6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6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ID="37" presetClass="exit" presetSubtype="0" grpId="1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435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8435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ID="37" presetClass="exit" presetSubtype="0" grpId="1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435">
                                            <p:txEl>
                                              <p:charRg st="98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435">
                                            <p:txEl>
                                              <p:charRg st="98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18435">
                                            <p:txEl>
                                              <p:charRg st="98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98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98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18436"/>
                </p:tgtEl>
              </p:cMediaNode>
            </p:audio>
          </p:childTnLst>
        </p:cTn>
      </p:par>
    </p:tnLst>
    <p:bldLst>
      <p:bldP spid="18434" grpId="0" animBg="0" build="whole"/>
      <p:bldP spid="18435" grpId="0" animBg="0" build="p"/>
      <p:bldP spid="18435" grpId="1" animBg="0" build="allAtOnce"/>
      <p:bldP spid="18437" grpId="0" animBg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9456" name=""/>
        <p:cNvGrpSpPr>
          <a:grpSpLocks/>
        </p:cNvGrpSpPr>
        <p:nvPr/>
      </p:nvGrpSpPr>
      <p:grpSpPr>
        <a:xfrm/>
      </p:grpSpPr>
      <p:sp>
        <p:nvSpPr>
          <p:cNvPr id="1945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79388" y="-161925"/>
            <a:ext cx="8785224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 EMPIRICAL ANTIBIOTIC THERAPY</a:t>
            </a:r>
          </a:p>
        </p:txBody>
      </p:sp>
      <p:graphicFrame>
        <p:nvGraphicFramePr>
          <p:cNvPr id="19459" name=""/>
          <p:cNvGraphicFramePr>
            <a:graphicFrameLocks noChangeAspect="0"/>
          </p:cNvGraphicFramePr>
          <p:nvPr/>
        </p:nvGraphicFramePr>
        <p:xfrm>
          <a:off x="107950" y="1052513"/>
          <a:ext cx="9036050" cy="4968875"/>
        </p:xfrm>
        <a:graphic>
          <a:graphicData uri="http://schemas.openxmlformats.org/drawingml/2006/table">
            <a:tbl>
              <a:tblPr/>
              <a:tblGrid>
                <a:gridCol w="2016125"/>
                <a:gridCol w="4008438"/>
                <a:gridCol w="3011488"/>
              </a:tblGrid>
              <a:tr h="944563">
                <a:tc>
                  <a:txBody>
                    <a:bodyPr lIns="91435" rIns="91435" tIns="45730" bIns="45730"/>
                    <a:lstStyle/>
                    <a:p>
                      <a:pPr algn="ctr"/>
                      <a:r>
                        <a:rPr lang="en-US" altLang="en-US" sz="2800" dirty="0" b="1">
                          <a:solidFill>
                            <a:srgbClr val="003366"/>
                          </a:solidFill>
                          <a:latin charset="0" typeface="Bookman Old Style"/>
                        </a:rPr>
                        <a:t>Drug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1435" rIns="91435" tIns="45730" bIns="45730"/>
                    <a:lstStyle/>
                    <a:p>
                      <a:pPr algn="ctr"/>
                      <a:r>
                        <a:rPr lang="en-US" altLang="en-US" sz="2800" dirty="0" b="1">
                          <a:solidFill>
                            <a:srgbClr val="003366"/>
                          </a:solidFill>
                          <a:latin charset="0" typeface="Bookman Old Style"/>
                        </a:rPr>
                        <a:t> Loding dose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1435" rIns="91435" tIns="45730" bIns="45730"/>
                    <a:lstStyle/>
                    <a:p>
                      <a:pPr algn="ctr"/>
                      <a:r>
                        <a:rPr lang="en-US" altLang="en-US" sz="2800" dirty="0" b="1">
                          <a:solidFill>
                            <a:srgbClr val="003366"/>
                          </a:solidFill>
                          <a:latin charset="0" typeface="Bookman Old Style"/>
                        </a:rPr>
                        <a:t>Maintainance dose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2225675">
                <a:tc>
                  <a:txBody>
                    <a:bodyPr lIns="91435" rIns="91435" tIns="45730" bIns="45730"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Ampicillin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1435" rIns="91435" tIns="45730" bIns="45730"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1-2 g IV 4 times daily for 48 hours + Gentamicin </a:t>
                      </a:r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/>
                      </a:r>
                      <a:br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(1.5 mg / kg 3 times daily)  for 48 hrs.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1435" rIns="91435" tIns="45730" bIns="45730"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Ampicillin or Amoxicillin 500-1000 mg every 6-8 hrs. for  14 days. 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1798638">
                <a:tc>
                  <a:txBody>
                    <a:bodyPr lIns="91435" rIns="91435" tIns="45730" bIns="45730"/>
                    <a:lstStyle/>
                    <a:p>
                      <a:pPr algn="ctr"/>
                      <a:r>
                        <a:rPr lang="en-US" altLang="en-US" sz="24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Cefuroxime</a:t>
                      </a:r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 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1435" rIns="91435" tIns="45730" bIns="45730"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750-1500 mg IV / IM 3 times daily for 48 hrs.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1435" rIns="91435" tIns="45730" bIns="45730"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250-500 mg orally twice daily for 10-14 days. 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9477" name="Sonido grabado">
            <a:hlinkClick r:id="" action="ppaction://media"/>
          </p:cNvPr>
          <p:cNvPicPr>
            <a:picLocks noRot="1" noChangeAspect="1"/>
          </p:cNvPicPr>
          <p:nvPr>
            <a:wavAudioFile r:embed="rId40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396412" y="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3" fill="hold"/>
                                        <p:tgtEl>
                                          <p:spTgt spid="194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19477"/>
                </p:tgtEl>
              </p:cMediaNode>
            </p:audio>
          </p:childTnLst>
        </p:cTn>
      </p:par>
    </p:tnLst>
    <p:bldLst>
      <p:bldP spid="19458" grpId="0" animBg="0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20480" name=""/>
        <p:cNvGrpSpPr>
          <a:grpSpLocks/>
        </p:cNvGrpSpPr>
        <p:nvPr/>
      </p:nvGrpSpPr>
      <p:grpSpPr>
        <a:xfrm/>
      </p:grpSpPr>
      <p:sp>
        <p:nvSpPr>
          <p:cNvPr id="2048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79388" y="-161925"/>
            <a:ext cx="8785224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 EMPIRICAL ANTIBIOTIC THERAPY</a:t>
            </a:r>
          </a:p>
        </p:txBody>
      </p:sp>
      <p:graphicFrame>
        <p:nvGraphicFramePr>
          <p:cNvPr id="20483" name=""/>
          <p:cNvGraphicFramePr>
            <a:graphicFrameLocks noChangeAspect="0"/>
          </p:cNvGraphicFramePr>
          <p:nvPr/>
        </p:nvGraphicFramePr>
        <p:xfrm>
          <a:off x="107950" y="1052513"/>
          <a:ext cx="9036050" cy="3687762"/>
        </p:xfrm>
        <a:graphic>
          <a:graphicData uri="http://schemas.openxmlformats.org/drawingml/2006/table">
            <a:tbl>
              <a:tblPr/>
              <a:tblGrid>
                <a:gridCol w="2016125"/>
                <a:gridCol w="4008438"/>
                <a:gridCol w="3011488"/>
              </a:tblGrid>
              <a:tr h="944563">
                <a:tc>
                  <a:txBody>
                    <a:bodyPr lIns="91435" rIns="91435"/>
                    <a:lstStyle/>
                    <a:p>
                      <a:pPr algn="ctr"/>
                      <a:r>
                        <a:rPr lang="en-US" altLang="en-US" sz="2800" dirty="0" b="1">
                          <a:solidFill>
                            <a:srgbClr val="003366"/>
                          </a:solidFill>
                          <a:latin charset="0" typeface="Bookman Old Style"/>
                        </a:rPr>
                        <a:t>Drug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1435" rIns="91435"/>
                    <a:lstStyle/>
                    <a:p>
                      <a:pPr algn="ctr"/>
                      <a:r>
                        <a:rPr sz="2800" b="1">
                          <a:solidFill>
                            <a:srgbClr val="003366"/>
                          </a:solidFill>
                        </a:rPr>
                        <a:t>Loding dose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1435" rIns="91435"/>
                    <a:lstStyle/>
                    <a:p>
                      <a:pPr algn="ctr"/>
                      <a:r>
                        <a:rPr lang="en-US" altLang="en-US" sz="2800" dirty="0" b="1">
                          <a:solidFill>
                            <a:srgbClr val="003366"/>
                          </a:solidFill>
                          <a:latin charset="0" typeface="Bookman Old Style"/>
                        </a:rPr>
                        <a:t>Maintainance dose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1371600">
                <a:tc>
                  <a:txBody>
                    <a:bodyPr lIns="91435" rIns="91435"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Cefazolin 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1435" rIns="91435"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2-4 g per day for  48 hours.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1435" rIns="91435"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Cefazolin 1 g IM 3 times daily for 8 days.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1371600">
                <a:tc>
                  <a:txBody>
                    <a:bodyPr lIns="91435" rIns="91435"/>
                    <a:lstStyle/>
                    <a:p>
                      <a:pPr algn="ctr"/>
                      <a:r>
                        <a:rPr lang="en-US" altLang="en-US" sz="24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Ceftriaxone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1435" rIns="91435"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1-2 g every 24 hours for 48 hours.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1435" rIns="91435"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rgbClr val="003366"/>
                          </a:solidFill>
                          <a:latin charset="0" typeface="Bookman Old Style"/>
                        </a:rPr>
                        <a:t>Ceftriaxone 1 g Im per day  for 72 to 96 hous.</a:t>
                      </a:r>
                    </a:p>
                  </a:txBody>
                  <a:tcPr marL="91435" marR="9143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0501" name="Sonido grabado">
            <a:hlinkClick r:id="" action="ppaction://media"/>
          </p:cNvPr>
          <p:cNvPicPr>
            <a:picLocks noRot="1" noChangeAspect="1"/>
          </p:cNvPicPr>
          <p:nvPr>
            <a:wavAudioFile r:embed="rId41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396412" y="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22" presetClass="entr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2050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1504" name=""/>
        <p:cNvGrpSpPr>
          <a:grpSpLocks/>
        </p:cNvGrpSpPr>
        <p:nvPr/>
      </p:nvGrpSpPr>
      <p:grpSpPr>
        <a:xfrm/>
      </p:grpSpPr>
      <p:sp>
        <p:nvSpPr>
          <p:cNvPr id="2150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ANTIBIOTIC THERAPY</a:t>
            </a:r>
          </a:p>
        </p:txBody>
      </p:sp>
      <p:sp>
        <p:nvSpPr>
          <p:cNvPr id="2150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250825" y="1816100"/>
            <a:ext cx="8642351" cy="1684338"/>
          </a:xfr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 wrap="square" lIns="91440" rIns="91440" tIns="45720" bIns="45720" anchor="t" anchorCtr="false"/>
          <a:lstStyle/>
          <a:p>
            <a:pPr algn="just">
              <a:buNone/>
            </a:pPr>
            <a:r>
              <a:rPr lang="en-US" altLang="en-US" dirty="0">
                <a:latin charset="0" typeface="Bookman Old Style"/>
              </a:rPr>
              <a:t>It is intended after taking urine sample for culture and must be administered parenterally.</a:t>
            </a:r>
          </a:p>
        </p:txBody>
      </p:sp>
      <p:pic>
        <p:nvPicPr>
          <p:cNvPr id="21508" name="Sonido grabado">
            <a:hlinkClick r:id="" action="ppaction://media"/>
          </p:cNvPr>
          <p:cNvPicPr>
            <a:picLocks noRot="1" noChangeAspect="1"/>
          </p:cNvPicPr>
          <p:nvPr>
            <a:wavAudioFile r:embed="rId42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396412" y="188913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7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21508"/>
                </p:tgtEl>
              </p:cMediaNode>
            </p:audio>
          </p:childTnLst>
        </p:cTn>
      </p:par>
    </p:tnLst>
    <p:bldLst>
      <p:bldP spid="21506" grpId="0" animBg="0" build="whole"/>
      <p:bldP spid="21507" grpId="0" animBg="1" build="whol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2528" name=""/>
        <p:cNvGrpSpPr>
          <a:grpSpLocks/>
        </p:cNvGrpSpPr>
        <p:nvPr/>
      </p:nvGrpSpPr>
      <p:grpSpPr>
        <a:xfrm/>
      </p:grpSpPr>
      <p:sp>
        <p:nvSpPr>
          <p:cNvPr id="2253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44450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URINARY TRACT INFECTION IN THE POSTPARTUM PERIOD.</a:t>
            </a:r>
          </a:p>
        </p:txBody>
      </p:sp>
      <p:sp>
        <p:nvSpPr>
          <p:cNvPr id="2253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34925" y="1341438"/>
            <a:ext cx="8858251" cy="3527425"/>
          </a:xfrm>
          <a:ln/>
        </p:spPr>
        <p:txBody>
          <a:bodyPr wrap="square" lIns="91440" rIns="91440" tIns="45720" bIns="45720" anchor="t" anchorCtr="false"/>
          <a:lstStyle/>
          <a:p>
            <a:pPr algn="just">
              <a:lnSpc>
                <a:spcPct val="150000"/>
              </a:lnSpc>
              <a:buFont charset="0" typeface="Bookman Old Style"/>
              <a:buChar char="•"/>
            </a:pPr>
            <a:r>
              <a:rPr lang="en-US" altLang="en-US" sz="2800" dirty="0">
                <a:latin charset="0" typeface="Bookman Old Style"/>
              </a:rPr>
              <a:t>Arrange a postpartum consultation. </a:t>
            </a:r>
          </a:p>
          <a:p>
            <a:pPr algn="just">
              <a:buFont charset="0" typeface="Bookman Old Style"/>
              <a:buChar char="•"/>
            </a:pPr>
            <a:r>
              <a:rPr lang="en-US" altLang="en-US" sz="2800" dirty="0">
                <a:latin charset="0" typeface="Bookman Old Style"/>
              </a:rPr>
              <a:t>Patients with recurrent infections. Investigations to rule out anatomical defects of the urinary tract and other predisposing factors. </a:t>
            </a:r>
          </a:p>
          <a:p>
            <a:pPr algn="just">
              <a:buFont charset="0" typeface="Bookman Old Style"/>
              <a:buChar char="•"/>
            </a:pPr>
            <a:r>
              <a:rPr lang="en-US" altLang="en-US" sz="2800" dirty="0">
                <a:latin charset="0" typeface="Bookman Old Style"/>
              </a:rPr>
              <a:t>Patients should be investigated for no less than three months.</a:t>
            </a:r>
          </a:p>
        </p:txBody>
      </p:sp>
      <p:pic>
        <p:nvPicPr>
          <p:cNvPr id="22532" name="Sonido grabado">
            <a:hlinkClick r:id="" action="ppaction://media"/>
          </p:cNvPr>
          <p:cNvPicPr>
            <a:picLocks noRot="1" noChangeAspect="1"/>
          </p:cNvPicPr>
          <p:nvPr>
            <a:wavAudioFile r:embed="rId43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396412" y="26035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3" name=""/>
          <p:cNvSpPr>
            <a:spLocks/>
          </p:cNvSpPr>
          <p:nvPr/>
        </p:nvSpPr>
        <p:spPr>
          <a:xfrm>
            <a:off x="468313" y="5157788"/>
            <a:ext cx="8351837" cy="1384300"/>
          </a:xfrm>
          <a:prstGeom prst="rect">
            <a:avLst/>
          </a:prstGeo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buNone/>
            </a:pPr>
            <a:r>
              <a:rPr lang="en-US" altLang="en-US" sz="2800" dirty="0">
                <a:latin charset="0" typeface="Bookman Old Style"/>
              </a:rPr>
              <a:t>Women who suffer from bacteriuria in pregnancy, frequently presents it again during the postpartum period.</a:t>
            </a:r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2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1" grpId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36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charRg st="36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1" grpId="0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72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charRg st="172" end="2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ID="22" presetClass="entr" presetSubtype="1" grpId="0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ID="26" presetClass="emph" presetSubtype="0" grpId="1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fill="hold" autoRev="true"/>
                                        <p:tgtEl>
                                          <p:spTgt spid="22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22532"/>
                </p:tgtEl>
              </p:cMediaNode>
            </p:audio>
          </p:childTnLst>
        </p:cTn>
      </p:par>
    </p:tnLst>
    <p:bldLst>
      <p:bldP spid="22530" grpId="0" animBg="0" build="whole"/>
      <p:bldP spid="22531" grpId="0" animBg="0" build="p"/>
      <p:bldP spid="22533" grpId="0" animBg="1" build="whole"/>
      <p:bldP spid="22533" grpId="1" animBg="1" build="whol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3552" name=""/>
        <p:cNvGrpSpPr>
          <a:grpSpLocks/>
        </p:cNvGrpSpPr>
        <p:nvPr/>
      </p:nvGrpSpPr>
      <p:grpSpPr>
        <a:xfrm/>
      </p:grpSpPr>
      <p:sp>
        <p:nvSpPr>
          <p:cNvPr id="2355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274638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BIBLIOGRAPHY</a:t>
            </a:r>
          </a:p>
        </p:txBody>
      </p:sp>
      <p:sp>
        <p:nvSpPr>
          <p:cNvPr id="2355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34925" y="1600200"/>
            <a:ext cx="8964613" cy="3052763"/>
          </a:xfrm>
          <a:ln/>
        </p:spPr>
        <p:txBody>
          <a:bodyPr wrap="square" lIns="91440" rIns="91440" tIns="45720" bIns="45720" anchor="t" anchorCtr="false"/>
          <a:lstStyle/>
          <a:p>
            <a:pPr algn="just">
              <a:buFont charset="0" typeface="Bookman Old Style"/>
              <a:buChar char="•"/>
            </a:pPr>
            <a:r>
              <a:rPr lang="en-US" altLang="en-US" sz="2800" dirty="0">
                <a:latin charset="0" typeface="Bookman Old Style"/>
              </a:rPr>
              <a:t>Obstetrics and Gynaecology. Dereck Llewellyn_ Jones.</a:t>
            </a:r>
          </a:p>
          <a:p>
            <a:pPr algn="just">
              <a:buFont charset="0" typeface="Bookman Old Style"/>
              <a:buChar char="•"/>
            </a:pPr>
          </a:p>
          <a:p>
            <a:pPr algn="just">
              <a:buFont charset="0" typeface="Bookman Old Style"/>
              <a:buChar char="•"/>
            </a:pPr>
            <a:r>
              <a:rPr lang="en-US" altLang="en-US" sz="2800" dirty="0">
                <a:latin charset="0" typeface="Bookman Old Style"/>
              </a:rPr>
              <a:t>Obstetrics by team teachers. STUART CAMPBELL AND ASH MONGA.</a:t>
            </a:r>
          </a:p>
        </p:txBody>
      </p:sp>
      <p:pic>
        <p:nvPicPr>
          <p:cNvPr id="23556" name="Sonido grabado">
            <a:hlinkClick r:id="" action="ppaction://media"/>
          </p:cNvPr>
          <p:cNvPicPr>
            <a:picLocks noRot="1" noChangeAspect="1"/>
          </p:cNvPicPr>
          <p:nvPr>
            <a:wavAudioFile r:embed="rId44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324976" y="26035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4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5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charRg st="5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23556"/>
                </p:tgtEl>
              </p:cMediaNode>
            </p:audio>
          </p:childTnLst>
        </p:cTn>
      </p:par>
    </p:tnLst>
    <p:bldLst>
      <p:bldP spid="23554" grpId="0" animBg="0" build="whole"/>
      <p:bldP spid="23555" grpId="0" animBg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5120" name=""/>
        <p:cNvGrpSpPr>
          <a:grpSpLocks/>
        </p:cNvGrpSpPr>
        <p:nvPr/>
      </p:nvGrpSpPr>
      <p:grpSpPr>
        <a:xfrm/>
      </p:grpSpPr>
      <p:pic>
        <p:nvPicPr>
          <p:cNvPr id="5122" name="Sonido grabado">
            <a:hlinkClick r:id="" action="ppaction://media"/>
          </p:cNvPr>
          <p:cNvPicPr>
            <a:picLocks noChangeAspect="1" noRot="1"/>
          </p:cNvPicPr>
          <p:nvPr>
            <a:wavAudioFile r:embed="rId26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218612" y="26035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"/>
          <p:cNvSpPr txBox="1">
            <a:spLocks noChangeAspect="0"/>
          </p:cNvSpPr>
          <p:nvPr/>
        </p:nvSpPr>
        <p:spPr>
          <a:xfrm>
            <a:off x="1042988" y="96838"/>
            <a:ext cx="7543800" cy="935037"/>
          </a:xfrm>
          <a:prstGeom prst="rect">
            <a:avLst/>
          </a:prstGeom>
          <a:noFill/>
          <a:ln>
            <a:noFill/>
          </a:ln>
        </p:spPr>
        <p:txBody>
          <a:bodyPr anchor="b" anchorCtr="false"/>
          <a:lstStyle/>
          <a:p>
            <a:pPr algn="ctr"/>
            <a:r>
              <a:rPr lang="en-US" altLang="en-US" sz="4400" dirty="0" b="1">
                <a:latin charset="0" typeface="Bookman Old Style"/>
              </a:rPr>
              <a:t>SUMMARY</a:t>
            </a:r>
          </a:p>
        </p:txBody>
      </p:sp>
      <p:sp>
        <p:nvSpPr>
          <p:cNvPr id="5124" name=""/>
          <p:cNvSpPr>
            <a:spLocks/>
          </p:cNvSpPr>
          <p:nvPr/>
        </p:nvSpPr>
        <p:spPr>
          <a:xfrm>
            <a:off x="250825" y="1763713"/>
            <a:ext cx="8712201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 charset="2" typeface="Wingdings"/>
              <a:buChar char="q"/>
            </a:pPr>
            <a:r>
              <a:rPr lang="en-US" altLang="en-US" sz="3200" dirty="0">
                <a:latin charset="0" typeface="Bookman Old Style"/>
              </a:rPr>
              <a:t>Urinary tract infections and pregnancy. </a:t>
            </a:r>
          </a:p>
        </p:txBody>
      </p:sp>
      <p:pic>
        <p:nvPicPr>
          <p:cNvPr id="5125" name="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20638" y="3189288"/>
            <a:ext cx="4264025" cy="36957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6" name="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4371975" y="3297238"/>
            <a:ext cx="4808537" cy="3587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3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8" grpId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8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2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5122"/>
                </p:tgtEl>
              </p:cMediaNode>
            </p:audio>
          </p:childTnLst>
        </p:cTn>
      </p:par>
    </p:tnLst>
    <p:bldLst>
      <p:bldP spid="5123" grpId="0" animBg="0" build="whole"/>
      <p:bldP spid="5124" grpId="0" animBg="0" build="whol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168" name=""/>
        <p:cNvGrpSpPr>
          <a:grpSpLocks/>
        </p:cNvGrpSpPr>
        <p:nvPr/>
      </p:nvGrpSpPr>
      <p:grpSpPr>
        <a:xfrm/>
      </p:grpSpPr>
      <p:sp>
        <p:nvSpPr>
          <p:cNvPr id="717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28625" y="269875"/>
            <a:ext cx="8229601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URINARY TRACT INFECTIONS AND PREGNANCY</a:t>
            </a:r>
            <a:r>
              <a:rPr lang="en-US" altLang="en-US" sz="3600" dirty="0"/>
              <a:t>.</a:t>
            </a:r>
          </a:p>
        </p:txBody>
      </p:sp>
      <p:sp>
        <p:nvSpPr>
          <p:cNvPr id="717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323850" y="1887538"/>
            <a:ext cx="8424862" cy="2405062"/>
          </a:xfr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 wrap="square" lIns="91440" rIns="91440" tIns="45720" bIns="45720" anchor="t" anchorCtr="false"/>
          <a:lstStyle/>
          <a:p>
            <a:pPr algn="just">
              <a:buNone/>
            </a:pPr>
            <a:r>
              <a:rPr lang="en-US" altLang="en-US" sz="2800" dirty="0">
                <a:latin charset="0" typeface="Bookman Old Style"/>
              </a:rPr>
              <a:t>Urinary tract infection is a common medical complication of pregnancy characterized by (infectious) inflammatory process determined by the invasion and multiplication of any microorganism from the urethra to the kidney.</a:t>
            </a:r>
          </a:p>
        </p:txBody>
      </p:sp>
      <p:pic>
        <p:nvPicPr>
          <p:cNvPr id="7172" name="Sonido grabado">
            <a:hlinkClick r:id="" action="ppaction://media"/>
          </p:cNvPr>
          <p:cNvPicPr>
            <a:picLocks noRot="1" noChangeAspect="1"/>
          </p:cNvPicPr>
          <p:nvPr>
            <a:wavAudioFile r:embed="rId28" name="Sonido grabado"/>
          </p:nvPr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9467850" y="26035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93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1" grpId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7172"/>
                </p:tgtEl>
              </p:cMediaNode>
            </p:audio>
          </p:childTnLst>
        </p:cTn>
      </p:par>
    </p:tnLst>
    <p:bldLst>
      <p:bldP spid="7170" grpId="0" animBg="0" build="whole"/>
      <p:bldP spid="7171" grpId="0" animBg="1" build="whol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192" name=""/>
        <p:cNvGrpSpPr>
          <a:grpSpLocks/>
        </p:cNvGrpSpPr>
        <p:nvPr/>
      </p:nvGrpSpPr>
      <p:grpSpPr>
        <a:xfrm/>
      </p:grpSpPr>
      <p:sp>
        <p:nvSpPr>
          <p:cNvPr id="819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-17462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ASYMPTOMATIC BACTERIURIA.</a:t>
            </a:r>
          </a:p>
        </p:txBody>
      </p:sp>
      <p:sp>
        <p:nvSpPr>
          <p:cNvPr id="819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301625" y="1341438"/>
            <a:ext cx="8447087" cy="2260600"/>
          </a:xfr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 wrap="square" lIns="91440" rIns="91440" tIns="45720" bIns="45720" anchor="t" anchorCtr="false"/>
          <a:lstStyle/>
          <a:p>
            <a:pPr algn="just">
              <a:buNone/>
            </a:pPr>
            <a:r>
              <a:rPr lang="en-US" altLang="en-US" sz="2800" dirty="0">
                <a:latin charset="0" typeface="Bookman Old Style"/>
              </a:rPr>
              <a:t>In the absence of advanced techniques, it is defined as the presence of two consecutive positive urine cultures, with the same germ (pathogen) with 100 000/ml colony counts, in the absence of symptoms. </a:t>
            </a:r>
          </a:p>
        </p:txBody>
      </p:sp>
      <p:pic>
        <p:nvPicPr>
          <p:cNvPr id="8196" name="Sonido grabado">
            <a:hlinkClick r:id="" action="ppaction://media"/>
          </p:cNvPr>
          <p:cNvPicPr>
            <a:picLocks noRot="1" noChangeAspect="1"/>
          </p:cNvPicPr>
          <p:nvPr>
            <a:wavAudioFile r:embed="rId29" name="Sonido grabado"/>
          </p:nvPr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9540876" y="18891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7" name=""/>
          <p:cNvSpPr>
            <a:spLocks/>
          </p:cNvSpPr>
          <p:nvPr/>
        </p:nvSpPr>
        <p:spPr>
          <a:xfrm>
            <a:off x="312738" y="3933825"/>
            <a:ext cx="8424862" cy="2246313"/>
          </a:xfrm>
          <a:prstGeom prst="rect">
            <a:avLst/>
          </a:prstGeo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>
              <a:buNone/>
            </a:pPr>
            <a:r>
              <a:rPr lang="en-US" altLang="en-US" sz="2800" dirty="0">
                <a:latin charset="0" typeface="Bookman Old Style"/>
              </a:rPr>
              <a:t>Some authors consider that the origin of the bacteria is the kidney. About 20 % of the cases progress to acute cystitis and 40 % of untreated patients develop acute pyelonephritis.</a:t>
            </a:r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65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8196"/>
                </p:tgtEl>
              </p:cMediaNode>
            </p:audio>
          </p:childTnLst>
        </p:cTn>
      </p:par>
    </p:tnLst>
    <p:bldLst>
      <p:bldP spid="8194" grpId="0" animBg="0" build="whole"/>
      <p:bldP spid="8195" grpId="0" animBg="1" build="whole"/>
      <p:bldP spid="8197" grpId="0" animBg="1" build="whol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9216" name=""/>
        <p:cNvGrpSpPr>
          <a:grpSpLocks/>
        </p:cNvGrpSpPr>
        <p:nvPr/>
      </p:nvGrpSpPr>
      <p:grpSpPr>
        <a:xfrm/>
      </p:grpSpPr>
      <p:sp>
        <p:nvSpPr>
          <p:cNvPr id="921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-26987"/>
            <a:ext cx="8229600" cy="8636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DIAGNOSIS</a:t>
            </a:r>
          </a:p>
        </p:txBody>
      </p:sp>
      <p:sp>
        <p:nvSpPr>
          <p:cNvPr id="9219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441960" y="742950"/>
            <a:ext cx="8523604" cy="5512118"/>
          </a:xfrm>
          <a:ln/>
        </p:spPr>
        <p:txBody>
          <a:bodyPr wrap="square" lIns="91440" rIns="91440" tIns="45720" bIns="45720" anchor="t" anchorCtr="false"/>
          <a:lstStyle/>
          <a:p>
            <a:pPr>
              <a:lnSpc>
                <a:spcPct val="150000"/>
              </a:lnSpc>
              <a:buFont charset="2" typeface="Wingdings"/>
              <a:buChar char="q"/>
            </a:pPr>
            <a:r>
              <a:rPr lang="en-US" altLang="en-US" sz="2000" dirty="0">
                <a:latin charset="0" typeface="Bookman Old Style"/>
              </a:rPr>
              <a:t>Careful interview. </a:t>
            </a:r>
          </a:p>
          <a:p>
            <a:pPr>
              <a:lnSpc>
                <a:spcPct val="150000"/>
              </a:lnSpc>
              <a:buFont charset="2" typeface="Wingdings"/>
              <a:buChar char="q"/>
            </a:pPr>
            <a:r>
              <a:rPr lang="en-US" altLang="en-US" sz="2000" dirty="0">
                <a:latin charset="0" typeface="Bookman Old Style"/>
              </a:rPr>
              <a:t>Urinary symptoms of childhood. </a:t>
            </a:r>
          </a:p>
          <a:p>
            <a:pPr>
              <a:lnSpc>
                <a:spcPct val="150000"/>
              </a:lnSpc>
              <a:buFont charset="2" typeface="Wingdings"/>
              <a:buChar char="q"/>
            </a:pPr>
            <a:r>
              <a:rPr lang="en-US" altLang="en-US" sz="2000" dirty="0">
                <a:latin charset="0" typeface="Bookman Old Style"/>
              </a:rPr>
              <a:t>Febrile syndromes without accurate etiology.</a:t>
            </a:r>
          </a:p>
          <a:p>
            <a:pPr>
              <a:lnSpc>
                <a:spcPct val="150000"/>
              </a:lnSpc>
              <a:buFont charset="2" typeface="Wingdings"/>
              <a:buChar char="q"/>
            </a:pPr>
            <a:r>
              <a:rPr lang="en-US" altLang="en-US" sz="2000" dirty="0">
                <a:latin charset="0" typeface="Bookman Old Style"/>
              </a:rPr>
              <a:t>Constipation. </a:t>
            </a:r>
          </a:p>
          <a:p>
            <a:pPr>
              <a:lnSpc>
                <a:spcPct val="150000"/>
              </a:lnSpc>
              <a:buFont charset="2" typeface="Wingdings"/>
              <a:buChar char="q"/>
            </a:pPr>
            <a:r>
              <a:rPr lang="en-US" altLang="en-US" sz="2000" dirty="0">
                <a:latin charset="0" typeface="Bookman Old Style"/>
              </a:rPr>
              <a:t>Renal lithiasis. </a:t>
            </a:r>
          </a:p>
        </p:txBody>
      </p:sp>
      <p:pic>
        <p:nvPicPr>
          <p:cNvPr id="9220" name="Sonido grabado">
            <a:hlinkClick r:id="" action="ppaction://media"/>
          </p:cNvPr>
          <p:cNvPicPr>
            <a:picLocks noRot="1" noChangeAspect="1"/>
          </p:cNvPicPr>
          <p:nvPr>
            <a:wavAudioFile r:embed="rId30" name="Sonido grabado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9324976" y="4445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21" name=""/>
          <p:cNvSpPr txBox="1">
            <a:spLocks noChangeAspect="0"/>
          </p:cNvSpPr>
          <p:nvPr/>
        </p:nvSpPr>
        <p:spPr>
          <a:xfrm>
            <a:off x="514350" y="6686550"/>
            <a:ext cx="8640762" cy="419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 charset="2" typeface="Wingdings"/>
              <a:buChar char="q"/>
            </a:pPr>
            <a:r>
              <a:rPr lang="en-US" altLang="en-US" sz="2800" dirty="0">
                <a:latin charset="0" typeface="Bookman Old Style"/>
              </a:rPr>
              <a:t>Immunosuppression.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charset="2" typeface="Wingdings"/>
              <a:buChar char="q"/>
            </a:pPr>
            <a:r>
              <a:rPr lang="en-US" altLang="en-US" sz="2800" dirty="0">
                <a:latin charset="0" typeface="Bookman Old Style"/>
              </a:rPr>
              <a:t>History of preterm birth.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charset="2" typeface="Wingdings"/>
              <a:buChar char="q"/>
            </a:pPr>
            <a:r>
              <a:rPr lang="en-US" altLang="en-US" sz="2800" dirty="0">
                <a:latin charset="0" typeface="Bookman Old Style"/>
              </a:rPr>
              <a:t>Low birth weight newborns.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charset="2" typeface="Wingdings"/>
              <a:buChar char="q"/>
            </a:pPr>
            <a:r>
              <a:rPr lang="en-US" altLang="en-US" sz="2800" dirty="0">
                <a:latin charset="0" typeface="Bookman Old Style"/>
              </a:rPr>
              <a:t>Premature rupture of membranes or urinary tract infections in previous pregnancies.</a:t>
            </a:r>
          </a:p>
        </p:txBody>
      </p:sp>
      <p:sp>
        <p:nvSpPr>
          <p:cNvPr id="9223" name=""/>
          <p:cNvSpPr txBox="1">
            <a:spLocks noChangeAspect="0"/>
          </p:cNvSpPr>
          <p:nvPr/>
        </p:nvSpPr>
        <p:spPr>
          <a:xfrm>
            <a:off x="441960" y="3230880"/>
            <a:ext cx="8640762" cy="36004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 charset="2" typeface="Wingdings"/>
              <a:buChar char="q"/>
            </a:pPr>
            <a:r>
              <a:rPr lang="en-US" altLang="en-US" sz="2000" dirty="0">
                <a:latin charset="0" typeface="Bookman Old Style"/>
              </a:rPr>
              <a:t>Immunosuppression.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charset="2" typeface="Wingdings"/>
              <a:buChar char="q"/>
            </a:pPr>
            <a:r>
              <a:rPr lang="en-US" altLang="en-US" sz="2000" dirty="0">
                <a:latin charset="0" typeface="Bookman Old Style"/>
              </a:rPr>
              <a:t>History of preterm birth.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charset="2" typeface="Wingdings"/>
              <a:buChar char="q"/>
            </a:pPr>
            <a:r>
              <a:rPr lang="en-US" altLang="en-US" sz="2000" dirty="0">
                <a:latin charset="0" typeface="Bookman Old Style"/>
              </a:rPr>
              <a:t>Low birth weight newborns.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charset="2" typeface="Wingdings"/>
              <a:buChar char="q"/>
            </a:pPr>
            <a:r>
              <a:rPr lang="en-US" altLang="en-US" sz="2000" dirty="0">
                <a:latin charset="0" typeface="Bookman Old Style"/>
              </a:rPr>
              <a:t>Premature rupture of membranes or urinary tract infections in previous pregnancies.</a:t>
            </a:r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4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1" grpId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5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charRg st="52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ID="22" presetClass="entr" presetSubtype="1" grpId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9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charRg st="97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ID="22" presetClass="entr" presetSubtype="1" grpId="0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1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charRg st="112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ID="37" presetClass="exit" presetSubtype="0" grpId="1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921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ID="37" presetClass="exit" presetSubtype="0" grpId="1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9219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2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ID="37" presetClass="exit" presetSubtype="0" grpId="1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219">
                                            <p:txEl>
                                              <p:charRg st="52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charRg st="5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9219">
                                            <p:txEl>
                                              <p:charRg st="5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5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5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ID="37" presetClass="exit" presetSubtype="0" grpId="1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charRg st="97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219">
                                            <p:txEl>
                                              <p:charRg st="9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9219">
                                            <p:txEl>
                                              <p:charRg st="9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9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9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ID="37" presetClass="exit" presetSubtype="0" grpId="1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219">
                                            <p:txEl>
                                              <p:charRg st="112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219">
                                            <p:txEl>
                                              <p:charRg st="11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9219">
                                            <p:txEl>
                                              <p:charRg st="11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1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1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ID="22" presetClass="entr" presetSubtype="1" grpId="0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2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nodeType="withEffect" fill="hold" presetID="22" presetClass="entr" presetSubtype="1" grpId="0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2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21">
                                            <p:txEl>
                                              <p:charRg st="2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nodeType="withEffect" fill="hold" presetID="22" presetClass="entr" presetSubtype="1" grpId="0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47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21">
                                            <p:txEl>
                                              <p:charRg st="47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nodeType="withEffect" fill="hold" presetID="22" presetClass="entr" presetSubtype="1" grpId="0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75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221">
                                            <p:txEl>
                                              <p:charRg st="75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9220"/>
                </p:tgtEl>
              </p:cMediaNode>
            </p:audio>
          </p:childTnLst>
        </p:cTn>
      </p:par>
    </p:tnLst>
    <p:bldLst>
      <p:bldP spid="9218" grpId="0" animBg="0" build="whole"/>
      <p:bldP spid="9219" grpId="0" animBg="0" build="p"/>
      <p:bldP spid="9219" grpId="1" animBg="0" build="allAtOnce"/>
      <p:bldP spid="9221" grpId="0" animBg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240" name=""/>
        <p:cNvGrpSpPr>
          <a:grpSpLocks/>
        </p:cNvGrpSpPr>
        <p:nvPr/>
      </p:nvGrpSpPr>
      <p:grpSpPr>
        <a:xfrm/>
      </p:grpSpPr>
      <p:sp>
        <p:nvSpPr>
          <p:cNvPr id="1024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-26987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TREATMENT</a:t>
            </a:r>
          </a:p>
        </p:txBody>
      </p:sp>
      <p:sp>
        <p:nvSpPr>
          <p:cNvPr id="1024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323850" y="1341438"/>
            <a:ext cx="8569326" cy="4679950"/>
          </a:xfrm>
          <a:ln/>
        </p:spPr>
        <p:txBody>
          <a:bodyPr wrap="square" lIns="91440" rIns="91440" tIns="45720" bIns="45720" anchor="t" anchorCtr="false"/>
          <a:lstStyle/>
          <a:p>
            <a:pPr algn="just">
              <a:buFont charset="0" typeface="Bookman Old Style"/>
              <a:buChar char="•"/>
            </a:pPr>
            <a:r>
              <a:rPr lang="en-US" altLang="en-US" sz="3000" dirty="0">
                <a:latin charset="0" typeface="Bookman Old Style"/>
              </a:rPr>
              <a:t>Amoxicillin 2-4 g/24 h (divided into sub-dose, 3 or 4 times daily).</a:t>
            </a:r>
          </a:p>
          <a:p>
            <a:pPr algn="just">
              <a:buFont charset="0" typeface="Bookman Old Style"/>
              <a:buChar char="•"/>
            </a:pPr>
          </a:p>
          <a:p>
            <a:pPr algn="just">
              <a:buFont charset="0" typeface="Bookman Old Style"/>
              <a:buChar char="•"/>
            </a:pPr>
            <a:r>
              <a:rPr lang="en-US" altLang="en-US" sz="3000" dirty="0">
                <a:latin charset="0" typeface="Bookman Old Style"/>
              </a:rPr>
              <a:t>Sulfamethoxazole + Trimethoprim 160-800 mg oral twice daily for 10 days. (Not used in the first and third trimester).</a:t>
            </a:r>
          </a:p>
          <a:p>
            <a:pPr algn="just">
              <a:buFont charset="0" typeface="Bookman Old Style"/>
              <a:buChar char="•"/>
            </a:pPr>
          </a:p>
          <a:p>
            <a:pPr algn="just">
              <a:buFont charset="0" typeface="Bookman Old Style"/>
              <a:buChar char="•"/>
            </a:pPr>
            <a:r>
              <a:rPr lang="en-US" altLang="en-US" sz="3000" dirty="0">
                <a:latin charset="0" typeface="Bookman Old Style"/>
              </a:rPr>
              <a:t>Cephalexin 2-4 g/24 h (divided into sub-dose, 3 or 4 times daily) for 10 days.</a:t>
            </a:r>
          </a:p>
        </p:txBody>
      </p:sp>
      <p:pic>
        <p:nvPicPr>
          <p:cNvPr id="10244" name="Sonido grabado">
            <a:hlinkClick r:id="" action="ppaction://media"/>
          </p:cNvPr>
          <p:cNvPicPr>
            <a:picLocks noRot="1" noChangeAspect="1"/>
          </p:cNvPicPr>
          <p:nvPr>
            <a:wavAudioFile r:embed="rId31" name="Sonido grabado"/>
          </p:nvPr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9324976" y="188913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6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8" grpId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69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charRg st="69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1" grpId="0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88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charRg st="188" end="2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10244"/>
                </p:tgtEl>
              </p:cMediaNode>
            </p:audio>
          </p:childTnLst>
        </p:cTn>
      </p:par>
    </p:tnLst>
    <p:bldLst>
      <p:bldP spid="10242" grpId="0" animBg="0" build="whole"/>
      <p:bldP spid="10243" grpId="0" animBg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1264" name=""/>
        <p:cNvGrpSpPr>
          <a:grpSpLocks/>
        </p:cNvGrpSpPr>
        <p:nvPr/>
      </p:nvGrpSpPr>
      <p:grpSpPr>
        <a:xfrm/>
      </p:grpSpPr>
      <p:sp>
        <p:nvSpPr>
          <p:cNvPr id="1126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-100012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/>
            <a:r>
              <a:rPr lang="en-US" altLang="en-US" sz="3600" dirty="0" b="1"/>
              <a:t>ACUTE CYSTITIS</a:t>
            </a:r>
            <a:r>
              <a:rPr lang="en-US" altLang="en-US" sz="3600" dirty="0"/>
              <a:t> </a:t>
            </a:r>
          </a:p>
        </p:txBody>
      </p:sp>
      <p:sp>
        <p:nvSpPr>
          <p:cNvPr id="1126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250825" y="1052513"/>
            <a:ext cx="8569325" cy="2016125"/>
          </a:xfr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 wrap="square" lIns="91440" rIns="91440" tIns="45720" bIns="45720" anchor="t" anchorCtr="false"/>
          <a:lstStyle/>
          <a:p>
            <a:pPr algn="just">
              <a:buNone/>
            </a:pPr>
            <a:r>
              <a:rPr lang="en-US" altLang="en-US" sz="2800" dirty="0" b="1">
                <a:latin charset="0" typeface="Bookman Old Style"/>
              </a:rPr>
              <a:t>Characterized by: </a:t>
            </a:r>
          </a:p>
          <a:p>
            <a:pPr algn="just">
              <a:buNone/>
            </a:pPr>
            <a:r>
              <a:rPr lang="en-US" altLang="en-US" sz="2800" dirty="0">
                <a:latin charset="0" typeface="Bookman Old Style"/>
              </a:rPr>
              <a:t>Polyuria-dysuria</a:t>
            </a:r>
            <a:r>
              <a:rPr lang="en-US" altLang="en-US" sz="2800" dirty="0">
                <a:latin charset="0" typeface="Bookman Old Style"/>
              </a:rPr>
              <a:t>.</a:t>
            </a:r>
            <a:r>
              <a:rPr lang="en-US" altLang="en-US" sz="2800" dirty="0">
                <a:latin charset="0" typeface="Bookman Old Style"/>
              </a:rPr>
              <a:t> Variable degree pelvic-pain, in the absence of fever and/or costolumbar pain.</a:t>
            </a:r>
          </a:p>
          <a:p>
            <a:pPr algn="just">
              <a:buNone/>
            </a:pPr>
            <a:r>
              <a:rPr lang="en-US" altLang="en-US" sz="2800" dirty="0">
                <a:latin charset="0" typeface="Bookman Old Style"/>
              </a:rPr>
              <a:t>It is also called lower urinary tract infection.</a:t>
            </a:r>
          </a:p>
        </p:txBody>
      </p:sp>
      <p:pic>
        <p:nvPicPr>
          <p:cNvPr id="11268" name="Sonido grabado">
            <a:hlinkClick r:id="" action="ppaction://media"/>
          </p:cNvPr>
          <p:cNvPicPr>
            <a:picLocks noRot="1" noChangeAspect="1"/>
          </p:cNvPicPr>
          <p:nvPr>
            <a:wavAudioFile r:embed="rId32" name="Sonido grabado"/>
          </p:nvPr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9396412" y="26035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9" name=""/>
          <p:cNvSpPr>
            <a:spLocks/>
          </p:cNvSpPr>
          <p:nvPr/>
        </p:nvSpPr>
        <p:spPr>
          <a:xfrm>
            <a:off x="250825" y="3413125"/>
            <a:ext cx="8569325" cy="1816100"/>
          </a:xfrm>
          <a:prstGeom prst="rect">
            <a:avLst/>
          </a:prstGeom>
          <a:solidFill>
            <a:srgbClr val="4f81bd">
              <a:alpha val="27058"/>
            </a:srgbClr>
          </a:solidFill>
          <a:ln w="4445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altLang="en-US" sz="2800" dirty="0" b="1">
                <a:latin charset="0" typeface="Bookman Old Style"/>
              </a:rPr>
              <a:t>DIAGNOSIS:</a:t>
            </a:r>
            <a:r>
              <a:rPr lang="en-US" altLang="en-US" sz="2800" dirty="0">
                <a:latin charset="0" typeface="Bookman Old Style"/>
              </a:rPr>
              <a:t> is made by urine culture (there is controversy regarding the number of colonies), in the presence of more than 20 000 cells / ml of urine.</a:t>
            </a:r>
          </a:p>
        </p:txBody>
      </p:sp>
      <p:sp>
        <p:nvSpPr>
          <p:cNvPr id="11270" name=""/>
          <p:cNvSpPr>
            <a:spLocks/>
          </p:cNvSpPr>
          <p:nvPr/>
        </p:nvSpPr>
        <p:spPr>
          <a:xfrm>
            <a:off x="250825" y="5445125"/>
            <a:ext cx="8642351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altLang="en-US" sz="2800" dirty="0" b="1">
                <a:latin charset="0" typeface="Bookman Old Style"/>
              </a:rPr>
              <a:t>TREATMENT: </a:t>
            </a:r>
            <a:r>
              <a:rPr lang="en-US" altLang="en-US" sz="2800" dirty="0">
                <a:latin charset="0" typeface="Bookman Old Style"/>
              </a:rPr>
              <a:t>similar to that of asymptomatic</a:t>
            </a:r>
          </a:p>
          <a:p>
            <a:pPr algn="just"/>
            <a:r>
              <a:rPr lang="en-US" altLang="en-US" sz="2800" dirty="0">
                <a:latin charset="0" typeface="Bookman Old Style"/>
              </a:rPr>
              <a:t>                       bacteriuria.</a:t>
            </a:r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70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ID="22" presetClass="entr" presetSubtype="1" grpId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ID="22" presetClass="entr" presetSubtype="1" grpId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 grpId="0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1" grpId="0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50000">
                <p:cTn/>
                <p:tgtEl>
                  <p:spTgt spid="11268"/>
                </p:tgtEl>
              </p:cMediaNode>
            </p:audio>
          </p:childTnLst>
        </p:cTn>
      </p:par>
    </p:tnLst>
    <p:bldLst>
      <p:bldP spid="11266" grpId="0" animBg="0" build="whole"/>
      <p:bldP spid="11267" grpId="0" animBg="1" build="whole"/>
      <p:bldP spid="11269" grpId="0" animBg="1" build="whole"/>
      <p:bldP spid="11270" grpId="0" animBg="0" build="whole"/>
    </p:bldLst>
  </p:timing>
</p:sld>
</file>

<file path=ppt/theme/theme38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2017-03-06T07:39:07Z</dcterms:created>
  <dc:creator>Generated by Kingsoft Office</dc:creator>
</coreProperties>
</file>